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0"/>
  </p:notesMasterIdLst>
  <p:sldIdLst>
    <p:sldId id="256" r:id="rId3"/>
    <p:sldId id="257" r:id="rId4"/>
    <p:sldId id="258" r:id="rId5"/>
    <p:sldId id="259" r:id="rId6"/>
    <p:sldId id="260" r:id="rId7"/>
    <p:sldId id="261" r:id="rId8"/>
    <p:sldId id="263" r:id="rId9"/>
    <p:sldId id="264" r:id="rId10"/>
    <p:sldId id="265" r:id="rId11"/>
    <p:sldId id="266" r:id="rId12"/>
    <p:sldId id="267" r:id="rId13"/>
    <p:sldId id="275" r:id="rId14"/>
    <p:sldId id="274" r:id="rId15"/>
    <p:sldId id="269" r:id="rId16"/>
    <p:sldId id="270" r:id="rId17"/>
    <p:sldId id="271" r:id="rId18"/>
    <p:sldId id="272" r:id="rId19"/>
    <p:sldId id="273" r:id="rId20"/>
    <p:sldId id="288" r:id="rId21"/>
    <p:sldId id="277" r:id="rId22"/>
    <p:sldId id="279" r:id="rId23"/>
    <p:sldId id="280" r:id="rId24"/>
    <p:sldId id="282" r:id="rId25"/>
    <p:sldId id="283" r:id="rId26"/>
    <p:sldId id="285" r:id="rId27"/>
    <p:sldId id="286" r:id="rId28"/>
    <p:sldId id="289"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F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46" autoAdjust="0"/>
  </p:normalViewPr>
  <p:slideViewPr>
    <p:cSldViewPr snapToGrid="0">
      <p:cViewPr varScale="1">
        <p:scale>
          <a:sx n="45" d="100"/>
          <a:sy n="45" d="100"/>
        </p:scale>
        <p:origin x="14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3"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b658457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b6584572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0" i="0" dirty="0">
                <a:solidFill>
                  <a:srgbClr val="292929"/>
                </a:solidFill>
                <a:effectLst/>
              </a:rPr>
              <a:t>Data Cleaning is one of the important steps in an EDA</a:t>
            </a:r>
            <a:endParaRPr lang="en-US" sz="2000" dirty="0">
              <a:solidFill>
                <a:srgbClr val="292929"/>
              </a:solidFill>
            </a:endParaRPr>
          </a:p>
          <a:p>
            <a:r>
              <a:rPr lang="en-US" sz="2000" dirty="0">
                <a:solidFill>
                  <a:srgbClr val="292929"/>
                </a:solidFill>
              </a:rPr>
              <a:t>H</a:t>
            </a:r>
            <a:r>
              <a:rPr lang="en-US" sz="2000" b="0" i="0" dirty="0">
                <a:solidFill>
                  <a:srgbClr val="292929"/>
                </a:solidFill>
                <a:effectLst/>
              </a:rPr>
              <a:t>andling missing values is part of the Data Cleansing activities</a:t>
            </a:r>
          </a:p>
          <a:p>
            <a:r>
              <a:rPr lang="en-US" sz="2000" b="0" i="0" dirty="0">
                <a:solidFill>
                  <a:srgbClr val="292929"/>
                </a:solidFill>
                <a:effectLst/>
              </a:rPr>
              <a:t>A missing value is a data value that is not captured nor stored in our dataset</a:t>
            </a:r>
          </a:p>
          <a:p>
            <a:r>
              <a:rPr lang="en-US" sz="2000" dirty="0">
                <a:solidFill>
                  <a:srgbClr val="292929"/>
                </a:solidFill>
              </a:rPr>
              <a:t>Missing values datasets</a:t>
            </a:r>
          </a:p>
          <a:p>
            <a:pPr lvl="1"/>
            <a:r>
              <a:rPr lang="en-US" sz="2000" dirty="0">
                <a:solidFill>
                  <a:srgbClr val="292929"/>
                </a:solidFill>
              </a:rPr>
              <a:t>Dataset DF_Beers: ABV:62 missing </a:t>
            </a:r>
            <a:r>
              <a:rPr lang="en-US" sz="2000" dirty="0" err="1">
                <a:solidFill>
                  <a:srgbClr val="292929"/>
                </a:solidFill>
              </a:rPr>
              <a:t>values,IBU</a:t>
            </a:r>
            <a:r>
              <a:rPr lang="en-US" sz="2000" dirty="0">
                <a:solidFill>
                  <a:srgbClr val="292929"/>
                </a:solidFill>
              </a:rPr>
              <a:t>: 1005 missing values</a:t>
            </a:r>
          </a:p>
          <a:p>
            <a:r>
              <a:rPr lang="en-US" sz="2000" dirty="0">
                <a:solidFill>
                  <a:srgbClr val="292929"/>
                </a:solidFill>
              </a:rPr>
              <a:t>Approaches to deal with the missing values in our dataset</a:t>
            </a:r>
          </a:p>
          <a:p>
            <a:pPr lvl="1"/>
            <a:r>
              <a:rPr lang="en-US" sz="2000" dirty="0" err="1">
                <a:solidFill>
                  <a:srgbClr val="292929"/>
                </a:solidFill>
              </a:rPr>
              <a:t>ABV</a:t>
            </a:r>
            <a:r>
              <a:rPr lang="en-US" sz="2000" dirty="0" err="1">
                <a:solidFill>
                  <a:srgbClr val="292929"/>
                </a:solidFill>
                <a:sym typeface="Wingdings" panose="05000000000000000000" pitchFamily="2" charset="2"/>
              </a:rPr>
              <a:t>Replacing</a:t>
            </a:r>
            <a:r>
              <a:rPr lang="en-US" sz="2000" dirty="0">
                <a:solidFill>
                  <a:srgbClr val="292929"/>
                </a:solidFill>
                <a:sym typeface="Wingdings" panose="05000000000000000000" pitchFamily="2" charset="2"/>
              </a:rPr>
              <a:t> missing values using Mean</a:t>
            </a:r>
          </a:p>
          <a:p>
            <a:pPr lvl="1"/>
            <a:r>
              <a:rPr lang="en-US" sz="2000" dirty="0">
                <a:solidFill>
                  <a:srgbClr val="292929"/>
                </a:solidFill>
                <a:sym typeface="Wingdings" panose="05000000000000000000" pitchFamily="2" charset="2"/>
              </a:rPr>
              <a:t>IBUReplacing missing values using KnnImputation</a:t>
            </a:r>
          </a:p>
          <a:p>
            <a:endParaRPr lang="en-US" dirty="0"/>
          </a:p>
        </p:txBody>
      </p:sp>
    </p:spTree>
    <p:extLst>
      <p:ext uri="{BB962C8B-B14F-4D97-AF65-F5344CB8AC3E}">
        <p14:creationId xmlns:p14="http://schemas.microsoft.com/office/powerpoint/2010/main" val="3594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0" i="0" dirty="0">
                <a:solidFill>
                  <a:srgbClr val="292929"/>
                </a:solidFill>
                <a:effectLst/>
              </a:rPr>
              <a:t>IBU Replacing missing values</a:t>
            </a:r>
          </a:p>
          <a:p>
            <a:r>
              <a:rPr lang="en-US" sz="1100" dirty="0">
                <a:solidFill>
                  <a:srgbClr val="292929"/>
                </a:solidFill>
              </a:rPr>
              <a:t>There are a large number missing observations when it comes to IBU. We need to find a sophisticated method to deal with this problem. If we tried to ignore these observations, that will be a bad idea since we will lose half of the dataset </a:t>
            </a:r>
          </a:p>
          <a:p>
            <a:r>
              <a:rPr lang="en-US" sz="1100" dirty="0">
                <a:solidFill>
                  <a:srgbClr val="292929"/>
                </a:solidFill>
              </a:rPr>
              <a:t>If we try to replace them with the Mean as we did with ABV it will be also a terrible idea. Look at blue plot</a:t>
            </a:r>
          </a:p>
          <a:p>
            <a:r>
              <a:rPr lang="en-US" sz="1100" dirty="0">
                <a:solidFill>
                  <a:srgbClr val="292929"/>
                </a:solidFill>
              </a:rPr>
              <a:t>The idea in </a:t>
            </a:r>
            <a:r>
              <a:rPr lang="en-US" sz="1100" dirty="0" err="1">
                <a:solidFill>
                  <a:srgbClr val="292929"/>
                </a:solidFill>
              </a:rPr>
              <a:t>kNN</a:t>
            </a:r>
            <a:r>
              <a:rPr lang="en-US" sz="1100" dirty="0">
                <a:solidFill>
                  <a:srgbClr val="292929"/>
                </a:solidFill>
              </a:rPr>
              <a:t> methods is to identify ‘k’ samples in the dataset that are similar or close in the space. Then we use these ‘k’ samples to estimate the value of the missing data points</a:t>
            </a:r>
          </a:p>
          <a:p>
            <a:r>
              <a:rPr lang="en-US" sz="1100" dirty="0">
                <a:solidFill>
                  <a:srgbClr val="292929"/>
                </a:solidFill>
              </a:rPr>
              <a:t>It is important that we find a relationship between IBU with another variable in the dataset. We think IBU and ABV are related</a:t>
            </a:r>
          </a:p>
          <a:p>
            <a:r>
              <a:rPr lang="en-US" sz="1100" dirty="0">
                <a:solidFill>
                  <a:srgbClr val="292929"/>
                </a:solidFill>
              </a:rPr>
              <a:t>The final results look very good when we compare the resulting distribution with the original</a:t>
            </a:r>
          </a:p>
          <a:p>
            <a:pPr marL="158750" indent="0">
              <a:buNone/>
            </a:pPr>
            <a:endParaRPr lang="en-US" dirty="0"/>
          </a:p>
        </p:txBody>
      </p:sp>
    </p:spTree>
    <p:extLst>
      <p:ext uri="{BB962C8B-B14F-4D97-AF65-F5344CB8AC3E}">
        <p14:creationId xmlns:p14="http://schemas.microsoft.com/office/powerpoint/2010/main" val="407729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0f729a01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0f729a012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0f467023f1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400" i="0" dirty="0">
                <a:solidFill>
                  <a:srgbClr val="292929"/>
                </a:solidFill>
                <a:effectLst/>
              </a:rPr>
              <a:t>Summary statistics and distribution ABV</a:t>
            </a:r>
          </a:p>
          <a:p>
            <a:r>
              <a:rPr lang="en-US" sz="1100" dirty="0">
                <a:solidFill>
                  <a:srgbClr val="202124"/>
                </a:solidFill>
              </a:rPr>
              <a:t>It seems that the distribution is moderately skewed however, it tends to be normal</a:t>
            </a:r>
            <a:endParaRPr lang="en-US" sz="1100" i="0" dirty="0">
              <a:solidFill>
                <a:srgbClr val="202124"/>
              </a:solidFill>
              <a:effectLst/>
            </a:endParaRPr>
          </a:p>
          <a:p>
            <a:r>
              <a:rPr lang="en-US" sz="1100" b="1" i="0" dirty="0">
                <a:solidFill>
                  <a:srgbClr val="202124"/>
                </a:solidFill>
                <a:effectLst/>
              </a:rPr>
              <a:t>As a general rule of thumb: If skewness is less than -1 or greater than 1</a:t>
            </a:r>
            <a:r>
              <a:rPr lang="en-US" sz="1100" i="0" dirty="0">
                <a:solidFill>
                  <a:srgbClr val="202124"/>
                </a:solidFill>
                <a:effectLst/>
              </a:rPr>
              <a:t>, the distribution is highly skewed. If skewness is between -1 and -0.5 or between 0.5 and 1, the distribution is moderately skewed. If skewness is between -0.5 and 0.5, the distribution is approximately symmetric</a:t>
            </a:r>
          </a:p>
          <a:p>
            <a:r>
              <a:rPr lang="en-US" sz="1100" b="1" i="0" dirty="0">
                <a:solidFill>
                  <a:srgbClr val="000000"/>
                </a:solidFill>
                <a:effectLst/>
              </a:rPr>
              <a:t>The values for asymmetry and kurtosis between -2 and +2</a:t>
            </a:r>
            <a:r>
              <a:rPr lang="en-US" sz="1100" i="0" dirty="0">
                <a:solidFill>
                  <a:srgbClr val="000000"/>
                </a:solidFill>
                <a:effectLst/>
              </a:rPr>
              <a:t> are considered acceptable in order to prove normal univariate distribution (George &amp; Mallery, 2010)</a:t>
            </a:r>
            <a:endParaRPr lang="en-US" sz="1100" i="0" dirty="0">
              <a:solidFill>
                <a:srgbClr val="202124"/>
              </a:solidFill>
              <a:effectLst/>
            </a:endParaRPr>
          </a:p>
          <a:p>
            <a:r>
              <a:rPr lang="en-US" sz="1100" dirty="0">
                <a:solidFill>
                  <a:srgbClr val="202124"/>
                </a:solidFill>
              </a:rPr>
              <a:t>It might seem that it is a moderately a right skewed distribution because what the plot suggests, however the Mean is slightly less than the Median , so we might also think that the data points are normally distributed </a:t>
            </a:r>
            <a:endParaRPr lang="en-US" sz="1100" dirty="0">
              <a:solidFill>
                <a:srgbClr val="333333"/>
              </a:solidFill>
            </a:endParaRPr>
          </a:p>
          <a:p>
            <a:endParaRPr lang="en-US" dirty="0"/>
          </a:p>
        </p:txBody>
      </p:sp>
    </p:spTree>
    <p:extLst>
      <p:ext uri="{BB962C8B-B14F-4D97-AF65-F5344CB8AC3E}">
        <p14:creationId xmlns:p14="http://schemas.microsoft.com/office/powerpoint/2010/main" val="837631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100" b="0" i="0" dirty="0">
                <a:solidFill>
                  <a:srgbClr val="292929"/>
                </a:solidFill>
                <a:effectLst/>
              </a:rPr>
              <a:t>Relationship between IBU and ABV</a:t>
            </a:r>
          </a:p>
          <a:p>
            <a:r>
              <a:rPr lang="en-US" sz="1100" dirty="0">
                <a:solidFill>
                  <a:srgbClr val="292929"/>
                </a:solidFill>
              </a:rPr>
              <a:t>As the data suggests there’s a positive linear relationship between IBU and ABV. As ABV increases so does IBU</a:t>
            </a:r>
          </a:p>
          <a:p>
            <a:r>
              <a:rPr lang="en-US" sz="1100" dirty="0">
                <a:solidFill>
                  <a:srgbClr val="292929"/>
                </a:solidFill>
              </a:rPr>
              <a:t>At the beginning of the document we presented this information from the Budweiser website: </a:t>
            </a:r>
            <a:r>
              <a:rPr lang="en-US" sz="1100" b="1" dirty="0">
                <a:solidFill>
                  <a:srgbClr val="292929"/>
                </a:solidFill>
              </a:rPr>
              <a:t>“</a:t>
            </a:r>
            <a:r>
              <a:rPr lang="en-US" sz="1100" b="1" i="1" dirty="0">
                <a:solidFill>
                  <a:srgbClr val="333333"/>
                </a:solidFill>
              </a:rPr>
              <a:t>When it comes down to it, a Pale Ale should have a nice hop character but medium build, whereas IPAs tend to have higher ABV and IBU”</a:t>
            </a:r>
          </a:p>
          <a:p>
            <a:r>
              <a:rPr lang="en-US" sz="1100" dirty="0">
                <a:solidFill>
                  <a:srgbClr val="333333"/>
                </a:solidFill>
              </a:rPr>
              <a:t>This last statement complements what the data is reflecting. IBU and ABV are proportionally related</a:t>
            </a:r>
          </a:p>
          <a:p>
            <a:r>
              <a:rPr lang="en-US" sz="1100" dirty="0">
                <a:solidFill>
                  <a:srgbClr val="333333"/>
                </a:solidFill>
              </a:rPr>
              <a:t>The correlation coefficient also confirms the linear relationship</a:t>
            </a:r>
          </a:p>
          <a:p>
            <a:endParaRPr lang="en-US" dirty="0"/>
          </a:p>
        </p:txBody>
      </p:sp>
    </p:spTree>
    <p:extLst>
      <p:ext uri="{BB962C8B-B14F-4D97-AF65-F5344CB8AC3E}">
        <p14:creationId xmlns:p14="http://schemas.microsoft.com/office/powerpoint/2010/main" val="140295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333333"/>
                </a:solidFill>
              </a:rPr>
              <a:t>As we can see from the image the observations of the IPA beer types have higher level of bitterness and alcohol</a:t>
            </a:r>
          </a:p>
          <a:p>
            <a:r>
              <a:rPr lang="en-US" sz="1100" dirty="0">
                <a:solidFill>
                  <a:srgbClr val="333333"/>
                </a:solidFill>
              </a:rPr>
              <a:t>And the opposite is also true. The ALE Beer Types have less level of IBU and ABV</a:t>
            </a:r>
          </a:p>
          <a:p>
            <a:r>
              <a:rPr lang="en-US" sz="1100" dirty="0">
                <a:solidFill>
                  <a:srgbClr val="333333"/>
                </a:solidFill>
              </a:rPr>
              <a:t>At the beginning of the presentation we also highlighted the differences between ALE and IPA. </a:t>
            </a:r>
          </a:p>
          <a:p>
            <a:r>
              <a:rPr lang="en-US" sz="900" b="0" i="1" dirty="0">
                <a:solidFill>
                  <a:srgbClr val="333333"/>
                </a:solidFill>
                <a:effectLst/>
                <a:latin typeface="Faustina"/>
              </a:rPr>
              <a:t>“Pale ales will usually be between 4.5 – 6.2% ABV, where IPAs will usually sit somewhere between 5 – 7.5% (or more for a double IPA, 7.5 – 10.0%). IPAs may also be slightly more bitter, but there is a wide range here”</a:t>
            </a:r>
            <a:endParaRPr lang="en-US" sz="1100" i="1" dirty="0">
              <a:solidFill>
                <a:srgbClr val="333333"/>
              </a:solidFill>
            </a:endParaRPr>
          </a:p>
          <a:p>
            <a:r>
              <a:rPr lang="en-US" sz="1100" dirty="0">
                <a:solidFill>
                  <a:srgbClr val="333333"/>
                </a:solidFill>
              </a:rPr>
              <a:t>We also can use KNN to verify that this is true </a:t>
            </a:r>
          </a:p>
          <a:p>
            <a:endParaRPr lang="en-US" dirty="0"/>
          </a:p>
        </p:txBody>
      </p:sp>
    </p:spTree>
    <p:extLst>
      <p:ext uri="{BB962C8B-B14F-4D97-AF65-F5344CB8AC3E}">
        <p14:creationId xmlns:p14="http://schemas.microsoft.com/office/powerpoint/2010/main" val="1289041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1200" b="0" i="0" dirty="0">
                <a:solidFill>
                  <a:srgbClr val="292929"/>
                </a:solidFill>
                <a:effectLst/>
              </a:rPr>
              <a:t>KNN Results</a:t>
            </a:r>
          </a:p>
          <a:p>
            <a:r>
              <a:rPr lang="en-US" sz="1200" dirty="0">
                <a:solidFill>
                  <a:srgbClr val="292929"/>
                </a:solidFill>
              </a:rPr>
              <a:t>As we can see from the image, the accuracy of KNN is very high, almost 80%. That means there’s a clear difference between IPA beers and the rest</a:t>
            </a:r>
            <a:endParaRPr lang="en-US" sz="1200" dirty="0">
              <a:solidFill>
                <a:srgbClr val="333333"/>
              </a:solidFill>
            </a:endParaRPr>
          </a:p>
          <a:p>
            <a:r>
              <a:rPr lang="en-US" sz="1100" dirty="0">
                <a:solidFill>
                  <a:srgbClr val="292929"/>
                </a:solidFill>
              </a:rPr>
              <a:t>Giving the fact that KNN showed a high accuracy using IBU and ABV, all it means that KNN easily can classify when a beer is IPA or a beer is a Pale . </a:t>
            </a:r>
            <a:r>
              <a:rPr lang="en-US" sz="1100" b="1" dirty="0">
                <a:solidFill>
                  <a:srgbClr val="292929"/>
                </a:solidFill>
              </a:rPr>
              <a:t>In that sense, both group have a clear difference when it comes to the level of bitterness and alcohol, and KNN could easily identified this difference </a:t>
            </a:r>
            <a:endParaRPr lang="en-US" sz="1000" b="1" dirty="0">
              <a:solidFill>
                <a:srgbClr val="292929"/>
              </a:solidFill>
            </a:endParaRPr>
          </a:p>
          <a:p>
            <a:endParaRPr lang="en-US" dirty="0"/>
          </a:p>
        </p:txBody>
      </p:sp>
    </p:spTree>
    <p:extLst>
      <p:ext uri="{BB962C8B-B14F-4D97-AF65-F5344CB8AC3E}">
        <p14:creationId xmlns:p14="http://schemas.microsoft.com/office/powerpoint/2010/main" val="382276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a:t>
            </a:r>
            <a:endParaRPr lang="en-US" dirty="0"/>
          </a:p>
        </p:txBody>
      </p:sp>
    </p:spTree>
    <p:extLst>
      <p:ext uri="{BB962C8B-B14F-4D97-AF65-F5344CB8AC3E}">
        <p14:creationId xmlns:p14="http://schemas.microsoft.com/office/powerpoint/2010/main" val="2226371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rgbClr val="292929"/>
                </a:solidFill>
              </a:rPr>
              <a:t>The image shows the number of beer by style in each state</a:t>
            </a:r>
          </a:p>
          <a:p>
            <a:r>
              <a:rPr lang="en-US" sz="1100" dirty="0">
                <a:solidFill>
                  <a:srgbClr val="292929"/>
                </a:solidFill>
              </a:rPr>
              <a:t>This plot is very meaningful, because it give us an idea about the most popular beer styles in every state in USA. As a result, the company can focus on these beer styles in the future in order to increase production for these </a:t>
            </a:r>
            <a:r>
              <a:rPr lang="en-US" sz="1100" dirty="0" err="1">
                <a:solidFill>
                  <a:srgbClr val="292929"/>
                </a:solidFill>
              </a:rPr>
              <a:t>skus</a:t>
            </a:r>
            <a:endParaRPr lang="en-US" sz="1100" dirty="0">
              <a:solidFill>
                <a:srgbClr val="292929"/>
              </a:solidFill>
            </a:endParaRPr>
          </a:p>
          <a:p>
            <a:r>
              <a:rPr lang="en-US" sz="1100" dirty="0">
                <a:solidFill>
                  <a:srgbClr val="292929"/>
                </a:solidFill>
              </a:rPr>
              <a:t>Budweiser was the most valued beer brand worldwide in 2021, with a worth of 16.17 billion U.S. dollars. The brand was followed by Heineken in second and Stella Artois, ranked third. Brand value is a bit of nebulous concept and different definitions exist</a:t>
            </a:r>
          </a:p>
          <a:p>
            <a:r>
              <a:rPr lang="en-US" sz="1100" dirty="0">
                <a:solidFill>
                  <a:srgbClr val="292929"/>
                </a:solidFill>
              </a:rPr>
              <a:t>Budweiser is a American-style lager not an American IPA , they can lunch a new beer based on this style</a:t>
            </a:r>
          </a:p>
          <a:p>
            <a:endParaRPr lang="en-US" dirty="0"/>
          </a:p>
        </p:txBody>
      </p:sp>
    </p:spTree>
    <p:extLst>
      <p:ext uri="{BB962C8B-B14F-4D97-AF65-F5344CB8AC3E}">
        <p14:creationId xmlns:p14="http://schemas.microsoft.com/office/powerpoint/2010/main" val="4225928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b6584572ae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1b6584572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b6584572ae_0_0"/>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1.The Top Breweries The Big 5</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30" name="Google Shape;230;g1b6584572ae_0_0"/>
          <p:cNvSpPr txBox="1"/>
          <p:nvPr/>
        </p:nvSpPr>
        <p:spPr>
          <a:xfrm>
            <a:off x="7229400" y="897750"/>
            <a:ext cx="4962600" cy="506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r>
              <a:rPr lang="en-US" sz="1700" u="sng">
                <a:solidFill>
                  <a:srgbClr val="262626"/>
                </a:solidFill>
                <a:highlight>
                  <a:srgbClr val="E06666"/>
                </a:highlight>
                <a:latin typeface="Trebuchet MS"/>
                <a:ea typeface="Trebuchet MS"/>
                <a:cs typeface="Trebuchet MS"/>
                <a:sym typeface="Trebuchet MS"/>
              </a:rPr>
              <a:t>1.Brewery Vivant, MI : 62 beer,27 styles</a:t>
            </a:r>
            <a:endParaRPr sz="1700" u="sng">
              <a:solidFill>
                <a:srgbClr val="262626"/>
              </a:solidFill>
              <a:highlight>
                <a:srgbClr val="E06666"/>
              </a:highlight>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r>
              <a:rPr lang="en-US" sz="1700">
                <a:solidFill>
                  <a:srgbClr val="292929"/>
                </a:solidFill>
                <a:latin typeface="Trebuchet MS"/>
                <a:ea typeface="Trebuchet MS"/>
                <a:cs typeface="Trebuchet MS"/>
                <a:sym typeface="Trebuchet MS"/>
              </a:rPr>
              <a:t>2.Oskar Blues Brewery, CO : 46 beer,12 styles</a:t>
            </a: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r>
              <a:rPr lang="en-US" sz="1700">
                <a:solidFill>
                  <a:srgbClr val="292929"/>
                </a:solidFill>
                <a:latin typeface="Trebuchet MS"/>
                <a:ea typeface="Trebuchet MS"/>
                <a:cs typeface="Trebuchet MS"/>
                <a:sym typeface="Trebuchet MS"/>
              </a:rPr>
              <a:t>3.Hopworks Urban Brewery, OR : 23 beer,9 styles</a:t>
            </a: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r>
              <a:rPr lang="en-US" sz="1700">
                <a:solidFill>
                  <a:srgbClr val="292929"/>
                </a:solidFill>
                <a:latin typeface="Trebuchet MS"/>
                <a:ea typeface="Trebuchet MS"/>
                <a:cs typeface="Trebuchet MS"/>
                <a:sym typeface="Trebuchet MS"/>
              </a:rPr>
              <a:t>4.21st Amendment Brewery, CA : 20 beer,12 style</a:t>
            </a: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r>
              <a:rPr lang="en-US" sz="1700">
                <a:solidFill>
                  <a:srgbClr val="292929"/>
                </a:solidFill>
                <a:latin typeface="Trebuchet MS"/>
                <a:ea typeface="Trebuchet MS"/>
                <a:cs typeface="Trebuchet MS"/>
                <a:sym typeface="Trebuchet MS"/>
              </a:rPr>
              <a:t>5.Southern Star Brewing Company, TX : 14 beer,7 style</a:t>
            </a: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a:solidFill>
                <a:srgbClr val="292929"/>
              </a:solidFill>
              <a:latin typeface="Trebuchet MS"/>
              <a:ea typeface="Trebuchet MS"/>
              <a:cs typeface="Trebuchet MS"/>
              <a:sym typeface="Trebuchet MS"/>
            </a:endParaRPr>
          </a:p>
        </p:txBody>
      </p:sp>
      <p:sp>
        <p:nvSpPr>
          <p:cNvPr id="231" name="Google Shape;231;g1b6584572ae_0_0"/>
          <p:cNvSpPr txBox="1"/>
          <p:nvPr/>
        </p:nvSpPr>
        <p:spPr>
          <a:xfrm>
            <a:off x="2282850" y="5709650"/>
            <a:ext cx="7886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If we are planning an acquisition, Brewery Vivant is definitely worth looking at</a:t>
            </a:r>
            <a:endParaRPr sz="1900" b="1" dirty="0">
              <a:latin typeface="Trebuchet MS"/>
              <a:ea typeface="Trebuchet MS"/>
              <a:cs typeface="Trebuchet MS"/>
              <a:sym typeface="Trebuchet MS"/>
            </a:endParaRPr>
          </a:p>
        </p:txBody>
      </p:sp>
      <p:pic>
        <p:nvPicPr>
          <p:cNvPr id="232" name="Google Shape;232;g1b6584572ae_0_0"/>
          <p:cNvPicPr preferRelativeResize="0"/>
          <p:nvPr/>
        </p:nvPicPr>
        <p:blipFill>
          <a:blip r:embed="rId3">
            <a:alphaModFix/>
          </a:blip>
          <a:stretch>
            <a:fillRect/>
          </a:stretch>
        </p:blipFill>
        <p:spPr>
          <a:xfrm>
            <a:off x="0" y="1053076"/>
            <a:ext cx="7328976" cy="4523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7780739"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solidFill>
                  <a:srgbClr val="292929"/>
                </a:solidFill>
                <a:effectLst/>
              </a:rPr>
              <a:t>Data Cleaning is one of the important steps in an EDA</a:t>
            </a:r>
            <a:endParaRPr lang="en-US" sz="2400" dirty="0">
              <a:solidFill>
                <a:srgbClr val="292929"/>
              </a:solidFill>
            </a:endParaRPr>
          </a:p>
          <a:p>
            <a:r>
              <a:rPr lang="en-US" sz="2400" dirty="0">
                <a:solidFill>
                  <a:srgbClr val="292929"/>
                </a:solidFill>
              </a:rPr>
              <a:t>H</a:t>
            </a:r>
            <a:r>
              <a:rPr lang="en-US" sz="2400" b="0" i="0" dirty="0">
                <a:solidFill>
                  <a:srgbClr val="292929"/>
                </a:solidFill>
                <a:effectLst/>
              </a:rPr>
              <a:t>andling missing values is part of the Data Cleansing activities</a:t>
            </a:r>
          </a:p>
          <a:p>
            <a:r>
              <a:rPr lang="en-US" sz="2400" dirty="0">
                <a:solidFill>
                  <a:srgbClr val="292929"/>
                </a:solidFill>
              </a:rPr>
              <a:t>Missing values datasets</a:t>
            </a:r>
          </a:p>
          <a:p>
            <a:pPr lvl="1"/>
            <a:r>
              <a:rPr lang="en-US" dirty="0">
                <a:solidFill>
                  <a:srgbClr val="292929"/>
                </a:solidFill>
              </a:rPr>
              <a:t>Dataset </a:t>
            </a:r>
            <a:r>
              <a:rPr lang="en-US" dirty="0" err="1">
                <a:solidFill>
                  <a:srgbClr val="292929"/>
                </a:solidFill>
              </a:rPr>
              <a:t>DF_Beers</a:t>
            </a:r>
            <a:r>
              <a:rPr lang="en-US" dirty="0">
                <a:solidFill>
                  <a:srgbClr val="292929"/>
                </a:solidFill>
              </a:rPr>
              <a:t>: ABV:62 missing </a:t>
            </a:r>
            <a:r>
              <a:rPr lang="en-US" dirty="0" err="1">
                <a:solidFill>
                  <a:srgbClr val="292929"/>
                </a:solidFill>
              </a:rPr>
              <a:t>values,IBU</a:t>
            </a:r>
            <a:r>
              <a:rPr lang="en-US" dirty="0">
                <a:solidFill>
                  <a:srgbClr val="292929"/>
                </a:solidFill>
              </a:rPr>
              <a:t>: 1005 missing values</a:t>
            </a:r>
          </a:p>
          <a:p>
            <a:r>
              <a:rPr lang="en-US" sz="2400" dirty="0">
                <a:solidFill>
                  <a:srgbClr val="292929"/>
                </a:solidFill>
              </a:rPr>
              <a:t>Approaches to deal with the missing values in our dataset</a:t>
            </a:r>
          </a:p>
          <a:p>
            <a:pPr lvl="1"/>
            <a:r>
              <a:rPr lang="en-US" dirty="0" err="1">
                <a:solidFill>
                  <a:srgbClr val="292929"/>
                </a:solidFill>
              </a:rPr>
              <a:t>ABV</a:t>
            </a:r>
            <a:r>
              <a:rPr lang="en-US" dirty="0" err="1">
                <a:solidFill>
                  <a:srgbClr val="292929"/>
                </a:solidFill>
                <a:sym typeface="Wingdings" panose="05000000000000000000" pitchFamily="2" charset="2"/>
              </a:rPr>
              <a:t>Replacing</a:t>
            </a:r>
            <a:r>
              <a:rPr lang="en-US" dirty="0">
                <a:solidFill>
                  <a:srgbClr val="292929"/>
                </a:solidFill>
                <a:sym typeface="Wingdings" panose="05000000000000000000" pitchFamily="2" charset="2"/>
              </a:rPr>
              <a:t> missing values using Mean</a:t>
            </a:r>
          </a:p>
          <a:p>
            <a:pPr lvl="1"/>
            <a:r>
              <a:rPr lang="en-US" dirty="0">
                <a:solidFill>
                  <a:srgbClr val="292929"/>
                </a:solidFill>
                <a:sym typeface="Wingdings" panose="05000000000000000000" pitchFamily="2" charset="2"/>
              </a:rPr>
              <a:t>IBUReplacing missing values using KnnImputation</a:t>
            </a:r>
          </a:p>
        </p:txBody>
      </p:sp>
      <p:sp>
        <p:nvSpPr>
          <p:cNvPr id="9" name="TextBox 8">
            <a:extLst>
              <a:ext uri="{FF2B5EF4-FFF2-40B4-BE49-F238E27FC236}">
                <a16:creationId xmlns:a16="http://schemas.microsoft.com/office/drawing/2014/main" id="{6BF1EC86-9DAD-D384-ADD6-69F473A32D8D}"/>
              </a:ext>
            </a:extLst>
          </p:cNvPr>
          <p:cNvSpPr txBox="1"/>
          <p:nvPr/>
        </p:nvSpPr>
        <p:spPr>
          <a:xfrm>
            <a:off x="8261520" y="3141394"/>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8025513" y="120470"/>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10" y="195308"/>
            <a:ext cx="3139439" cy="2953247"/>
          </a:xfrm>
          <a:prstGeom prst="rect">
            <a:avLst/>
          </a:prstGeom>
          <a:ln>
            <a:solidFill>
              <a:schemeClr val="accent1"/>
            </a:solidFill>
          </a:ln>
        </p:spPr>
      </p:pic>
      <p:pic>
        <p:nvPicPr>
          <p:cNvPr id="8" name="Picture 7">
            <a:extLst>
              <a:ext uri="{FF2B5EF4-FFF2-40B4-BE49-F238E27FC236}">
                <a16:creationId xmlns:a16="http://schemas.microsoft.com/office/drawing/2014/main" id="{60628692-EE7E-380C-2138-15BEEE4FDC99}"/>
              </a:ext>
            </a:extLst>
          </p:cNvPr>
          <p:cNvPicPr>
            <a:picLocks noChangeAspect="1"/>
          </p:cNvPicPr>
          <p:nvPr/>
        </p:nvPicPr>
        <p:blipFill>
          <a:blip r:embed="rId4"/>
          <a:stretch>
            <a:fillRect/>
          </a:stretch>
        </p:blipFill>
        <p:spPr>
          <a:xfrm>
            <a:off x="8305110" y="3634132"/>
            <a:ext cx="3199492" cy="2796901"/>
          </a:xfrm>
          <a:prstGeom prst="rect">
            <a:avLst/>
          </a:prstGeom>
          <a:ln>
            <a:solidFill>
              <a:schemeClr val="accent1"/>
            </a:solidFill>
          </a:ln>
        </p:spPr>
      </p:pic>
      <p:sp>
        <p:nvSpPr>
          <p:cNvPr id="11" name="TextBox 10">
            <a:extLst>
              <a:ext uri="{FF2B5EF4-FFF2-40B4-BE49-F238E27FC236}">
                <a16:creationId xmlns:a16="http://schemas.microsoft.com/office/drawing/2014/main" id="{006AEE48-D2B4-18B2-FC6A-3502FF4C2FEC}"/>
              </a:ext>
            </a:extLst>
          </p:cNvPr>
          <p:cNvSpPr txBox="1"/>
          <p:nvPr/>
        </p:nvSpPr>
        <p:spPr>
          <a:xfrm>
            <a:off x="8194088" y="6441130"/>
            <a:ext cx="2759620" cy="307777"/>
          </a:xfrm>
          <a:prstGeom prst="rect">
            <a:avLst/>
          </a:prstGeom>
          <a:noFill/>
        </p:spPr>
        <p:txBody>
          <a:bodyPr wrap="square" rtlCol="0">
            <a:spAutoFit/>
          </a:bodyPr>
          <a:lstStyle/>
          <a:p>
            <a:r>
              <a:rPr lang="en-US" i="1" dirty="0"/>
              <a:t>Image 2: KNN Imputation IBU</a:t>
            </a:r>
          </a:p>
        </p:txBody>
      </p:sp>
    </p:spTree>
    <p:extLst>
      <p:ext uri="{BB962C8B-B14F-4D97-AF65-F5344CB8AC3E}">
        <p14:creationId xmlns:p14="http://schemas.microsoft.com/office/powerpoint/2010/main" val="20367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sp>
        <p:nvSpPr>
          <p:cNvPr id="7" name="Arrow: Down 6">
            <a:extLst>
              <a:ext uri="{FF2B5EF4-FFF2-40B4-BE49-F238E27FC236}">
                <a16:creationId xmlns:a16="http://schemas.microsoft.com/office/drawing/2014/main" id="{A8431DFA-9B8F-3858-A2D8-81C9120FF53B}"/>
              </a:ext>
            </a:extLst>
          </p:cNvPr>
          <p:cNvSpPr/>
          <p:nvPr/>
        </p:nvSpPr>
        <p:spPr>
          <a:xfrm>
            <a:off x="4880554" y="2479040"/>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4093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95358"/>
            <a:ext cx="4922872" cy="4834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IBU Analysis Missing values</a:t>
            </a:r>
          </a:p>
          <a:p>
            <a:r>
              <a:rPr lang="en-US" sz="2000" dirty="0">
                <a:solidFill>
                  <a:srgbClr val="292929"/>
                </a:solidFill>
              </a:rPr>
              <a:t>Large number missing values</a:t>
            </a:r>
          </a:p>
          <a:p>
            <a:r>
              <a:rPr lang="en-US" sz="2000" dirty="0">
                <a:solidFill>
                  <a:srgbClr val="292929"/>
                </a:solidFill>
              </a:rPr>
              <a:t>Replacing missing values with the mean is a bad idea</a:t>
            </a:r>
          </a:p>
          <a:p>
            <a:r>
              <a:rPr lang="en-US" sz="2000" dirty="0">
                <a:solidFill>
                  <a:srgbClr val="292929"/>
                </a:solidFill>
              </a:rPr>
              <a:t>Find a sophisticated method to deal with this problem</a:t>
            </a:r>
          </a:p>
          <a:p>
            <a:r>
              <a:rPr lang="en-US" sz="2000" dirty="0">
                <a:solidFill>
                  <a:srgbClr val="292929"/>
                </a:solidFill>
              </a:rPr>
              <a:t>There’s a positive relationship between IBU and ABV</a:t>
            </a:r>
          </a:p>
          <a:p>
            <a:r>
              <a:rPr lang="en-US" sz="2000" dirty="0">
                <a:solidFill>
                  <a:srgbClr val="292929"/>
                </a:solidFill>
              </a:rPr>
              <a:t>KNN imputation method to replace missing values with more plausible values</a:t>
            </a:r>
          </a:p>
          <a:p>
            <a:r>
              <a:rPr lang="en-US" sz="2000" dirty="0">
                <a:solidFill>
                  <a:srgbClr val="292929"/>
                </a:solidFill>
              </a:rPr>
              <a:t>The resulting distribution is very similar to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3"/>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4"/>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5"/>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6"/>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KS has the lowest Median IBU, while WV has the highest Median IBU.</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Utah has the lowest Median ABV, while DC has the highest median ABV.</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It is interesting that </a:t>
            </a:r>
            <a:r>
              <a:rPr lang="en-US" sz="2250" dirty="0">
                <a:solidFill>
                  <a:srgbClr val="202124"/>
                </a:solidFill>
                <a:highlight>
                  <a:srgbClr val="FFFFFF"/>
                </a:highlight>
                <a:latin typeface="Roboto"/>
                <a:ea typeface="Roboto"/>
                <a:cs typeface="Roboto"/>
                <a:sym typeface="Roboto"/>
              </a:rPr>
              <a:t>West Virginia</a:t>
            </a:r>
            <a:r>
              <a:rPr lang="en-US" sz="2200" dirty="0">
                <a:solidFill>
                  <a:srgbClr val="292929"/>
                </a:solidFill>
                <a:latin typeface="Trebuchet MS"/>
                <a:ea typeface="Trebuchet MS"/>
                <a:cs typeface="Trebuchet MS"/>
                <a:sym typeface="Trebuchet MS"/>
              </a:rPr>
              <a:t> has both the highest IBU and ABV</a:t>
            </a:r>
            <a:endParaRPr sz="2200" dirty="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20f729a012d_0_2"/>
          <p:cNvPicPr preferRelativeResize="0"/>
          <p:nvPr/>
        </p:nvPicPr>
        <p:blipFill>
          <a:blip r:embed="rId3">
            <a:alphaModFix/>
          </a:blip>
          <a:stretch>
            <a:fillRect/>
          </a:stretch>
        </p:blipFill>
        <p:spPr>
          <a:xfrm>
            <a:off x="5184275" y="1063949"/>
            <a:ext cx="3336774" cy="3181551"/>
          </a:xfrm>
          <a:prstGeom prst="rect">
            <a:avLst/>
          </a:prstGeom>
          <a:noFill/>
          <a:ln>
            <a:noFill/>
          </a:ln>
        </p:spPr>
      </p:pic>
      <p:sp>
        <p:nvSpPr>
          <p:cNvPr id="267" name="Google Shape;267;g20f729a012d_0_2"/>
          <p:cNvSpPr txBox="1">
            <a:spLocks noGrp="1"/>
          </p:cNvSpPr>
          <p:nvPr>
            <p:ph type="title"/>
          </p:nvPr>
        </p:nvSpPr>
        <p:spPr>
          <a:xfrm>
            <a:off x="86425"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highlight>
                  <a:srgbClr val="FFFF00"/>
                </a:highlight>
                <a:latin typeface="Trebuchet MS"/>
                <a:ea typeface="Trebuchet MS"/>
                <a:cs typeface="Trebuchet MS"/>
                <a:sym typeface="Trebuchet MS"/>
              </a:rPr>
              <a:t>4. Median ABV AND IBU (The Big 5)</a:t>
            </a:r>
            <a:endParaRPr dirty="0">
              <a:highlight>
                <a:srgbClr val="FFFF00"/>
              </a:highlight>
            </a:endParaRPr>
          </a:p>
        </p:txBody>
      </p:sp>
      <p:sp>
        <p:nvSpPr>
          <p:cNvPr id="268" name="Google Shape;268;g20f729a012d_0_2"/>
          <p:cNvSpPr txBox="1"/>
          <p:nvPr/>
        </p:nvSpPr>
        <p:spPr>
          <a:xfrm>
            <a:off x="8275375" y="864338"/>
            <a:ext cx="3688200" cy="44634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All states produce beers around 5% ~ 6% ABV, which is favorable for us, because our beer has ABV at 5%, our beer lineup is well positioned!</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Question: TX has lowest Median IBU, close to 35, are people in TX appreciate lower IBU beer? Our budweiser beer have IBU of 10~12. Selling more to TX is potentially worth looking at!</a:t>
            </a:r>
            <a:endParaRPr sz="220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a:solidFill>
                <a:srgbClr val="292929"/>
              </a:solidFill>
              <a:latin typeface="Trebuchet MS"/>
              <a:ea typeface="Trebuchet MS"/>
              <a:cs typeface="Trebuchet MS"/>
              <a:sym typeface="Trebuchet MS"/>
            </a:endParaRPr>
          </a:p>
        </p:txBody>
      </p:sp>
      <p:pic>
        <p:nvPicPr>
          <p:cNvPr id="269" name="Google Shape;269;g20f729a012d_0_2"/>
          <p:cNvPicPr preferRelativeResize="0"/>
          <p:nvPr/>
        </p:nvPicPr>
        <p:blipFill>
          <a:blip r:embed="rId4">
            <a:alphaModFix/>
          </a:blip>
          <a:stretch>
            <a:fillRect/>
          </a:stretch>
        </p:blipFill>
        <p:spPr>
          <a:xfrm>
            <a:off x="215250" y="1063950"/>
            <a:ext cx="5547575" cy="4453125"/>
          </a:xfrm>
          <a:prstGeom prst="rect">
            <a:avLst/>
          </a:prstGeom>
          <a:noFill/>
          <a:ln>
            <a:noFill/>
          </a:ln>
        </p:spPr>
      </p:pic>
      <p:sp>
        <p:nvSpPr>
          <p:cNvPr id="270" name="Google Shape;270;g20f729a012d_0_2"/>
          <p:cNvSpPr txBox="1"/>
          <p:nvPr/>
        </p:nvSpPr>
        <p:spPr>
          <a:xfrm>
            <a:off x="5941938" y="4084075"/>
            <a:ext cx="2154300" cy="258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ABV % – 4% ~ 5.0%</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US" sz="1600">
                <a:solidFill>
                  <a:srgbClr val="333333"/>
                </a:solidFill>
                <a:highlight>
                  <a:srgbClr val="FFFFFF"/>
                </a:highlight>
              </a:rPr>
              <a:t>CARB – 10.6 Grams</a:t>
            </a: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1.Lee Hill Series Vol. 5 - Belgian Style </a:t>
            </a:r>
            <a:r>
              <a:rPr lang="en-US" b="1" dirty="0" err="1">
                <a:solidFill>
                  <a:schemeClr val="dk1"/>
                </a:solidFill>
                <a:highlight>
                  <a:srgbClr val="FFFFFF"/>
                </a:highlight>
                <a:latin typeface="Trebuchet MS"/>
                <a:ea typeface="Trebuchet MS"/>
                <a:cs typeface="Trebuchet MS"/>
                <a:sym typeface="Trebuchet MS"/>
              </a:rPr>
              <a:t>Quadrupel</a:t>
            </a:r>
            <a:r>
              <a:rPr lang="en-US" b="1" dirty="0">
                <a:solidFill>
                  <a:schemeClr val="dk1"/>
                </a:solidFill>
                <a:highlight>
                  <a:srgbClr val="FFFFFF"/>
                </a:highlight>
                <a:latin typeface="Trebuchet MS"/>
                <a:ea typeface="Trebuchet MS"/>
                <a:cs typeface="Trebuchet MS"/>
                <a:sym typeface="Trebuchet MS"/>
              </a:rPr>
              <a:t> Ale</a:t>
            </a:r>
            <a:endParaRPr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Boulder,Colorado</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ABV:0.128</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2.  </a:t>
            </a:r>
            <a:r>
              <a:rPr lang="en-US" b="1" dirty="0">
                <a:solidFill>
                  <a:schemeClr val="dk1"/>
                </a:solidFill>
                <a:latin typeface="Trebuchet MS"/>
                <a:ea typeface="Trebuchet MS"/>
                <a:cs typeface="Trebuchet MS"/>
                <a:sym typeface="Trebuchet MS"/>
              </a:rPr>
              <a:t>London Balling</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err="1">
                <a:solidFill>
                  <a:schemeClr val="dk1"/>
                </a:solidFill>
                <a:latin typeface="Trebuchet MS"/>
                <a:ea typeface="Trebuchet MS"/>
                <a:cs typeface="Trebuchet MS"/>
                <a:sym typeface="Trebuchet MS"/>
              </a:rPr>
              <a:t>From:Evansville,</a:t>
            </a:r>
            <a:r>
              <a:rPr lang="en-US" dirty="0" err="1">
                <a:solidFill>
                  <a:schemeClr val="dk1"/>
                </a:solidFill>
                <a:highlight>
                  <a:srgbClr val="FFFFFF"/>
                </a:highlight>
                <a:latin typeface="Trebuchet MS"/>
                <a:ea typeface="Trebuchet MS"/>
                <a:cs typeface="Trebuchet MS"/>
                <a:sym typeface="Trebuchet MS"/>
              </a:rPr>
              <a:t>Kentucky</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ABV:0.125</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3. </a:t>
            </a:r>
            <a:r>
              <a:rPr lang="en-US" b="1" dirty="0" err="1">
                <a:solidFill>
                  <a:schemeClr val="dk1"/>
                </a:solidFill>
                <a:highlight>
                  <a:srgbClr val="FFFFFF"/>
                </a:highlight>
                <a:latin typeface="Trebuchet MS"/>
                <a:ea typeface="Trebuchet MS"/>
                <a:cs typeface="Trebuchet MS"/>
                <a:sym typeface="Trebuchet MS"/>
              </a:rPr>
              <a:t>Csar</a:t>
            </a:r>
            <a:endParaRPr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Louisville,Indiana</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AVB:0.120</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4. </a:t>
            </a:r>
            <a:r>
              <a:rPr lang="en-US" b="1" dirty="0">
                <a:solidFill>
                  <a:schemeClr val="dk1"/>
                </a:solidFill>
                <a:latin typeface="Trebuchet MS"/>
                <a:ea typeface="Trebuchet MS"/>
                <a:cs typeface="Trebuchet MS"/>
                <a:sym typeface="Trebuchet MS"/>
              </a:rPr>
              <a:t>Lee Hill Series Vol. 4 - Manhattan Style Rye Ale</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a:t>
            </a:r>
            <a:r>
              <a:rPr lang="en-US" dirty="0" err="1">
                <a:solidFill>
                  <a:schemeClr val="dk1"/>
                </a:solidFill>
                <a:latin typeface="Trebuchet MS"/>
                <a:ea typeface="Trebuchet MS"/>
                <a:cs typeface="Trebuchet MS"/>
                <a:sym typeface="Trebuchet MS"/>
              </a:rPr>
              <a:t>Colorado</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ABV:0.104</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5. 4Beans</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Brooklyn, New York </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a:t>
            </a:r>
            <a:r>
              <a:rPr lang="en-US" dirty="0">
                <a:solidFill>
                  <a:schemeClr val="dk1"/>
                </a:solidFill>
                <a:highlight>
                  <a:srgbClr val="FFFFFF"/>
                </a:highlight>
                <a:latin typeface="Trebuchet MS"/>
                <a:ea typeface="Trebuchet MS"/>
                <a:cs typeface="Trebuchet MS"/>
                <a:sym typeface="Trebuchet MS"/>
              </a:rPr>
              <a:t>0.100</a:t>
            </a:r>
            <a:endParaRPr dirty="0">
              <a:solidFill>
                <a:schemeClr val="dk1"/>
              </a:solidFill>
              <a:latin typeface="Trebuchet MS"/>
              <a:ea typeface="Trebuchet MS"/>
              <a:cs typeface="Trebuchet MS"/>
              <a:sym typeface="Trebuchet MS"/>
            </a:endParaRPr>
          </a:p>
        </p:txBody>
      </p:sp>
      <p:pic>
        <p:nvPicPr>
          <p:cNvPr id="277" name="Google Shape;277;g20f467023f1_0_8"/>
          <p:cNvPicPr preferRelativeResize="0"/>
          <p:nvPr/>
        </p:nvPicPr>
        <p:blipFill>
          <a:blip r:embed="rId3">
            <a:alphaModFix/>
          </a:blip>
          <a:stretch>
            <a:fillRect/>
          </a:stretch>
        </p:blipFill>
        <p:spPr>
          <a:xfrm>
            <a:off x="193850" y="1390375"/>
            <a:ext cx="7040349" cy="4348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animEffect transition="in" filter="fade">
                                      <p:cBhvr>
                                        <p:cTn id="7" dur="500"/>
                                        <p:tgtEl>
                                          <p:spTgt spid="2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
                                            <p:txEl>
                                              <p:pRg st="1" end="1"/>
                                            </p:txEl>
                                          </p:spTgt>
                                        </p:tgtEl>
                                        <p:attrNameLst>
                                          <p:attrName>style.visibility</p:attrName>
                                        </p:attrNameLst>
                                      </p:cBhvr>
                                      <p:to>
                                        <p:strVal val="visible"/>
                                      </p:to>
                                    </p:set>
                                    <p:animEffect transition="in" filter="fade">
                                      <p:cBhvr>
                                        <p:cTn id="10" dur="500"/>
                                        <p:tgtEl>
                                          <p:spTgt spid="2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6">
                                            <p:txEl>
                                              <p:pRg st="2" end="2"/>
                                            </p:txEl>
                                          </p:spTgt>
                                        </p:tgtEl>
                                        <p:attrNameLst>
                                          <p:attrName>style.visibility</p:attrName>
                                        </p:attrNameLst>
                                      </p:cBhvr>
                                      <p:to>
                                        <p:strVal val="visible"/>
                                      </p:to>
                                    </p:set>
                                    <p:animEffect transition="in" filter="fade">
                                      <p:cBhvr>
                                        <p:cTn id="13" dur="500"/>
                                        <p:tgtEl>
                                          <p:spTgt spid="27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6">
                                            <p:txEl>
                                              <p:pRg st="4" end="4"/>
                                            </p:txEl>
                                          </p:spTgt>
                                        </p:tgtEl>
                                        <p:attrNameLst>
                                          <p:attrName>style.visibility</p:attrName>
                                        </p:attrNameLst>
                                      </p:cBhvr>
                                      <p:to>
                                        <p:strVal val="visible"/>
                                      </p:to>
                                    </p:set>
                                    <p:animEffect transition="in" filter="fade">
                                      <p:cBhvr>
                                        <p:cTn id="18" dur="500"/>
                                        <p:tgtEl>
                                          <p:spTgt spid="27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76">
                                            <p:txEl>
                                              <p:pRg st="5" end="5"/>
                                            </p:txEl>
                                          </p:spTgt>
                                        </p:tgtEl>
                                        <p:attrNameLst>
                                          <p:attrName>style.visibility</p:attrName>
                                        </p:attrNameLst>
                                      </p:cBhvr>
                                      <p:to>
                                        <p:strVal val="visible"/>
                                      </p:to>
                                    </p:set>
                                    <p:animEffect transition="in" filter="fade">
                                      <p:cBhvr>
                                        <p:cTn id="21" dur="500"/>
                                        <p:tgtEl>
                                          <p:spTgt spid="27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6">
                                            <p:txEl>
                                              <p:pRg st="6" end="6"/>
                                            </p:txEl>
                                          </p:spTgt>
                                        </p:tgtEl>
                                        <p:attrNameLst>
                                          <p:attrName>style.visibility</p:attrName>
                                        </p:attrNameLst>
                                      </p:cBhvr>
                                      <p:to>
                                        <p:strVal val="visible"/>
                                      </p:to>
                                    </p:set>
                                    <p:animEffect transition="in" filter="fade">
                                      <p:cBhvr>
                                        <p:cTn id="24" dur="500"/>
                                        <p:tgtEl>
                                          <p:spTgt spid="27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6">
                                            <p:txEl>
                                              <p:pRg st="8" end="8"/>
                                            </p:txEl>
                                          </p:spTgt>
                                        </p:tgtEl>
                                        <p:attrNameLst>
                                          <p:attrName>style.visibility</p:attrName>
                                        </p:attrNameLst>
                                      </p:cBhvr>
                                      <p:to>
                                        <p:strVal val="visible"/>
                                      </p:to>
                                    </p:set>
                                    <p:animEffect transition="in" filter="fade">
                                      <p:cBhvr>
                                        <p:cTn id="29" dur="500"/>
                                        <p:tgtEl>
                                          <p:spTgt spid="27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76">
                                            <p:txEl>
                                              <p:pRg st="9" end="9"/>
                                            </p:txEl>
                                          </p:spTgt>
                                        </p:tgtEl>
                                        <p:attrNameLst>
                                          <p:attrName>style.visibility</p:attrName>
                                        </p:attrNameLst>
                                      </p:cBhvr>
                                      <p:to>
                                        <p:strVal val="visible"/>
                                      </p:to>
                                    </p:set>
                                    <p:animEffect transition="in" filter="fade">
                                      <p:cBhvr>
                                        <p:cTn id="32" dur="500"/>
                                        <p:tgtEl>
                                          <p:spTgt spid="2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76">
                                            <p:txEl>
                                              <p:pRg st="10" end="10"/>
                                            </p:txEl>
                                          </p:spTgt>
                                        </p:tgtEl>
                                        <p:attrNameLst>
                                          <p:attrName>style.visibility</p:attrName>
                                        </p:attrNameLst>
                                      </p:cBhvr>
                                      <p:to>
                                        <p:strVal val="visible"/>
                                      </p:to>
                                    </p:set>
                                    <p:animEffect transition="in" filter="fade">
                                      <p:cBhvr>
                                        <p:cTn id="35" dur="500"/>
                                        <p:tgtEl>
                                          <p:spTgt spid="276">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
                                            <p:txEl>
                                              <p:pRg st="12" end="12"/>
                                            </p:txEl>
                                          </p:spTgt>
                                        </p:tgtEl>
                                        <p:attrNameLst>
                                          <p:attrName>style.visibility</p:attrName>
                                        </p:attrNameLst>
                                      </p:cBhvr>
                                      <p:to>
                                        <p:strVal val="visible"/>
                                      </p:to>
                                    </p:set>
                                    <p:animEffect transition="in" filter="fade">
                                      <p:cBhvr>
                                        <p:cTn id="40" dur="500"/>
                                        <p:tgtEl>
                                          <p:spTgt spid="276">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76">
                                            <p:txEl>
                                              <p:pRg st="13" end="13"/>
                                            </p:txEl>
                                          </p:spTgt>
                                        </p:tgtEl>
                                        <p:attrNameLst>
                                          <p:attrName>style.visibility</p:attrName>
                                        </p:attrNameLst>
                                      </p:cBhvr>
                                      <p:to>
                                        <p:strVal val="visible"/>
                                      </p:to>
                                    </p:set>
                                    <p:animEffect transition="in" filter="fade">
                                      <p:cBhvr>
                                        <p:cTn id="43" dur="500"/>
                                        <p:tgtEl>
                                          <p:spTgt spid="276">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76">
                                            <p:txEl>
                                              <p:pRg st="14" end="14"/>
                                            </p:txEl>
                                          </p:spTgt>
                                        </p:tgtEl>
                                        <p:attrNameLst>
                                          <p:attrName>style.visibility</p:attrName>
                                        </p:attrNameLst>
                                      </p:cBhvr>
                                      <p:to>
                                        <p:strVal val="visible"/>
                                      </p:to>
                                    </p:set>
                                    <p:animEffect transition="in" filter="fade">
                                      <p:cBhvr>
                                        <p:cTn id="46" dur="500"/>
                                        <p:tgtEl>
                                          <p:spTgt spid="27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6">
                                            <p:txEl>
                                              <p:pRg st="16" end="16"/>
                                            </p:txEl>
                                          </p:spTgt>
                                        </p:tgtEl>
                                        <p:attrNameLst>
                                          <p:attrName>style.visibility</p:attrName>
                                        </p:attrNameLst>
                                      </p:cBhvr>
                                      <p:to>
                                        <p:strVal val="visible"/>
                                      </p:to>
                                    </p:set>
                                    <p:animEffect transition="in" filter="fade">
                                      <p:cBhvr>
                                        <p:cTn id="51" dur="500"/>
                                        <p:tgtEl>
                                          <p:spTgt spid="276">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76">
                                            <p:txEl>
                                              <p:pRg st="17" end="17"/>
                                            </p:txEl>
                                          </p:spTgt>
                                        </p:tgtEl>
                                        <p:attrNameLst>
                                          <p:attrName>style.visibility</p:attrName>
                                        </p:attrNameLst>
                                      </p:cBhvr>
                                      <p:to>
                                        <p:strVal val="visible"/>
                                      </p:to>
                                    </p:set>
                                    <p:animEffect transition="in" filter="fade">
                                      <p:cBhvr>
                                        <p:cTn id="54" dur="500"/>
                                        <p:tgtEl>
                                          <p:spTgt spid="27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1.</a:t>
            </a:r>
            <a:r>
              <a:rPr lang="en-US" sz="1600" dirty="0">
                <a:solidFill>
                  <a:schemeClr val="dk1"/>
                </a:solidFill>
                <a:highlight>
                  <a:srgbClr val="FFFFFF"/>
                </a:highlight>
                <a:latin typeface="Trebuchet MS"/>
                <a:ea typeface="Trebuchet MS"/>
                <a:cs typeface="Trebuchet MS"/>
                <a:sym typeface="Trebuchet MS"/>
              </a:rPr>
              <a:t>Bitter Bitch Imperial 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Astoria,Oregon</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IBU:138</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2.  </a:t>
            </a:r>
            <a:r>
              <a:rPr lang="en-US" sz="1600" dirty="0">
                <a:solidFill>
                  <a:schemeClr val="dk1"/>
                </a:solidFill>
                <a:latin typeface="Trebuchet MS"/>
                <a:ea typeface="Trebuchet MS"/>
                <a:cs typeface="Trebuchet MS"/>
                <a:sym typeface="Trebuchet MS"/>
              </a:rPr>
              <a:t>Troopers Alley IPA</a:t>
            </a:r>
            <a:endParaRPr sz="1600"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err="1">
                <a:solidFill>
                  <a:schemeClr val="dk1"/>
                </a:solidFill>
                <a:latin typeface="Trebuchet MS"/>
                <a:ea typeface="Trebuchet MS"/>
                <a:cs typeface="Trebuchet MS"/>
                <a:sym typeface="Trebuchet MS"/>
              </a:rPr>
              <a:t>From:Abingdon,</a:t>
            </a:r>
            <a:r>
              <a:rPr lang="en-US" sz="1600" dirty="0" err="1">
                <a:solidFill>
                  <a:schemeClr val="dk1"/>
                </a:solidFill>
                <a:highlight>
                  <a:srgbClr val="FFFFFF"/>
                </a:highlight>
                <a:latin typeface="Trebuchet MS"/>
                <a:ea typeface="Trebuchet MS"/>
                <a:cs typeface="Trebuchet MS"/>
                <a:sym typeface="Trebuchet MS"/>
              </a:rPr>
              <a:t>VA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a:t>
            </a:r>
            <a:r>
              <a:rPr lang="en-US" sz="1600" dirty="0">
                <a:highlight>
                  <a:srgbClr val="FFFFFF"/>
                </a:highlight>
                <a:latin typeface="Trebuchet MS"/>
                <a:ea typeface="Trebuchet MS"/>
                <a:cs typeface="Trebuchet MS"/>
                <a:sym typeface="Trebuchet MS"/>
              </a:rPr>
              <a:t>135</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3. </a:t>
            </a:r>
            <a:r>
              <a:rPr lang="en-US" sz="1600" dirty="0">
                <a:solidFill>
                  <a:schemeClr val="dk1"/>
                </a:solidFill>
                <a:highlight>
                  <a:srgbClr val="FFFFFF"/>
                </a:highlight>
                <a:latin typeface="Trebuchet MS"/>
                <a:ea typeface="Trebuchet MS"/>
                <a:cs typeface="Trebuchet MS"/>
                <a:sym typeface="Trebuchet MS"/>
              </a:rPr>
              <a:t>Dead-Eye DIPA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Gloucester,MA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IBU:130</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Trebuchet MS"/>
                <a:ea typeface="Trebuchet MS"/>
                <a:cs typeface="Trebuchet MS"/>
                <a:sym typeface="Trebuchet MS"/>
              </a:rPr>
              <a:t>4.Bay of Bengal Double IPA (2014)</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From: </a:t>
            </a:r>
            <a:r>
              <a:rPr lang="en-US" sz="1600" dirty="0" err="1">
                <a:solidFill>
                  <a:schemeClr val="dk1"/>
                </a:solidFill>
                <a:latin typeface="Trebuchet MS"/>
                <a:ea typeface="Trebuchet MS"/>
                <a:cs typeface="Trebuchet MS"/>
                <a:sym typeface="Trebuchet MS"/>
              </a:rPr>
              <a:t>Cincinnati,OH</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IBU:126</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5. </a:t>
            </a:r>
            <a:r>
              <a:rPr lang="en-US" sz="1600" dirty="0">
                <a:solidFill>
                  <a:schemeClr val="dk1"/>
                </a:solidFill>
                <a:highlight>
                  <a:srgbClr val="FFFFFF"/>
                </a:highlight>
                <a:latin typeface="Trebuchet MS"/>
                <a:ea typeface="Trebuchet MS"/>
                <a:cs typeface="Trebuchet MS"/>
                <a:sym typeface="Trebuchet MS"/>
              </a:rPr>
              <a:t>Heady Topper</a:t>
            </a:r>
            <a:endParaRPr sz="1600"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From: </a:t>
            </a:r>
            <a:r>
              <a:rPr lang="en-US" sz="1600" dirty="0" err="1">
                <a:solidFill>
                  <a:schemeClr val="dk1"/>
                </a:solidFill>
                <a:latin typeface="Trebuchet MS"/>
                <a:ea typeface="Trebuchet MS"/>
                <a:cs typeface="Trebuchet MS"/>
                <a:sym typeface="Trebuchet MS"/>
              </a:rPr>
              <a:t>Waterbury,VT</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a:t>
            </a:r>
            <a:r>
              <a:rPr lang="en-US" sz="1600" dirty="0">
                <a:solidFill>
                  <a:schemeClr val="dk1"/>
                </a:solidFill>
                <a:highlight>
                  <a:srgbClr val="FFFFFF"/>
                </a:highlight>
                <a:latin typeface="Trebuchet MS"/>
                <a:ea typeface="Trebuchet MS"/>
                <a:cs typeface="Trebuchet MS"/>
                <a:sym typeface="Trebuchet MS"/>
              </a:rPr>
              <a:t>120</a:t>
            </a:r>
            <a:endParaRPr sz="1600" dirty="0">
              <a:solidFill>
                <a:schemeClr val="dk1"/>
              </a:solidFill>
              <a:latin typeface="Trebuchet MS"/>
              <a:ea typeface="Trebuchet MS"/>
              <a:cs typeface="Trebuchet MS"/>
              <a:sym typeface="Trebuchet MS"/>
            </a:endParaRPr>
          </a:p>
        </p:txBody>
      </p:sp>
      <p:pic>
        <p:nvPicPr>
          <p:cNvPr id="284" name="Google Shape;284;g20f467023f1_0_15"/>
          <p:cNvPicPr preferRelativeResize="0"/>
          <p:nvPr/>
        </p:nvPicPr>
        <p:blipFill>
          <a:blip r:embed="rId3">
            <a:alphaModFix/>
          </a:blip>
          <a:stretch>
            <a:fillRect/>
          </a:stretch>
        </p:blipFill>
        <p:spPr>
          <a:xfrm>
            <a:off x="152400" y="1587200"/>
            <a:ext cx="7296775" cy="45071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6858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ABV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Min.   :0.00100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1st Qu.:0.05000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Median :0.05700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a:t>
            </a:r>
            <a:r>
              <a:rPr lang="en-US" b="1" dirty="0">
                <a:solidFill>
                  <a:schemeClr val="dk1"/>
                </a:solidFill>
                <a:highlight>
                  <a:srgbClr val="FFFFFF"/>
                </a:highlight>
                <a:latin typeface="Courier New"/>
                <a:ea typeface="Courier New"/>
                <a:cs typeface="Courier New"/>
                <a:sym typeface="Courier New"/>
              </a:rPr>
              <a:t>Mean   :0.05977  </a:t>
            </a:r>
            <a:endParaRPr b="1"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r>
              <a:rPr lang="en-US" dirty="0">
                <a:solidFill>
                  <a:schemeClr val="dk1"/>
                </a:solidFill>
                <a:highlight>
                  <a:srgbClr val="FFFFFF"/>
                </a:highlight>
                <a:latin typeface="Courier New"/>
                <a:ea typeface="Courier New"/>
                <a:cs typeface="Courier New"/>
                <a:sym typeface="Courier New"/>
              </a:rPr>
              <a:t> 3rd Qu.:0.06700  </a:t>
            </a:r>
            <a:endParaRPr dirty="0">
              <a:solidFill>
                <a:schemeClr val="dk1"/>
              </a:solidFill>
              <a:highlight>
                <a:srgbClr val="FFFFFF"/>
              </a:highlight>
              <a:latin typeface="Courier New"/>
              <a:ea typeface="Courier New"/>
              <a:cs typeface="Courier New"/>
              <a:sym typeface="Courier New"/>
            </a:endParaRPr>
          </a:p>
          <a:p>
            <a:pPr marL="0" lvl="0" indent="0" algn="l" rtl="0">
              <a:lnSpc>
                <a:spcPct val="120000"/>
              </a:lnSpc>
              <a:spcBef>
                <a:spcPts val="0"/>
              </a:spcBef>
              <a:spcAft>
                <a:spcPts val="0"/>
              </a:spcAft>
              <a:buNone/>
            </a:pPr>
            <a:r>
              <a:rPr lang="en-US" dirty="0">
                <a:solidFill>
                  <a:schemeClr val="dk1"/>
                </a:solidFill>
                <a:highlight>
                  <a:srgbClr val="FFFFFF"/>
                </a:highlight>
                <a:latin typeface="Courier New"/>
                <a:ea typeface="Courier New"/>
                <a:cs typeface="Courier New"/>
                <a:sym typeface="Courier New"/>
              </a:rPr>
              <a:t>   Max.   :0.12800 </a:t>
            </a:r>
            <a:endParaRPr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291" name="Google Shape;291;g20f467023f1_0_22"/>
          <p:cNvPicPr preferRelativeResize="0"/>
          <p:nvPr/>
        </p:nvPicPr>
        <p:blipFill>
          <a:blip r:embed="rId3">
            <a:alphaModFix/>
          </a:blip>
          <a:stretch>
            <a:fillRect/>
          </a:stretch>
        </p:blipFill>
        <p:spPr>
          <a:xfrm>
            <a:off x="142975" y="1371600"/>
            <a:ext cx="6667500" cy="4114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8910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i="0" dirty="0">
                <a:solidFill>
                  <a:srgbClr val="292929"/>
                </a:solidFill>
                <a:effectLst/>
              </a:rPr>
              <a:t>Summary statistics and distribution ABV</a:t>
            </a:r>
          </a:p>
          <a:p>
            <a:r>
              <a:rPr lang="en-US" sz="1600" dirty="0">
                <a:solidFill>
                  <a:srgbClr val="202124"/>
                </a:solidFill>
              </a:rPr>
              <a:t>This is a moderately right skewed distribution</a:t>
            </a:r>
          </a:p>
          <a:p>
            <a:r>
              <a:rPr lang="en-US" sz="1600" dirty="0">
                <a:solidFill>
                  <a:srgbClr val="202124"/>
                </a:solidFill>
              </a:rPr>
              <a:t>The Mean is slightly greater than the Median </a:t>
            </a:r>
          </a:p>
          <a:p>
            <a:r>
              <a:rPr lang="en-US" sz="1600" dirty="0">
                <a:solidFill>
                  <a:srgbClr val="202124"/>
                </a:solidFill>
              </a:rPr>
              <a:t>Skewness:</a:t>
            </a:r>
          </a:p>
          <a:p>
            <a:pPr lvl="1"/>
            <a:r>
              <a:rPr lang="en-US" sz="1400" dirty="0">
                <a:solidFill>
                  <a:srgbClr val="202124"/>
                </a:solidFill>
              </a:rPr>
              <a:t>Symmetric distribution: Skewness is BT-0.5 and 0.5</a:t>
            </a:r>
          </a:p>
          <a:p>
            <a:pPr lvl="1"/>
            <a:r>
              <a:rPr lang="en-US" sz="1400" dirty="0">
                <a:solidFill>
                  <a:srgbClr val="202124"/>
                </a:solidFill>
              </a:rPr>
              <a:t>Moderately skewed Dist.: BT -1 and -0.5 or BT 0.5 and 1</a:t>
            </a:r>
          </a:p>
          <a:p>
            <a:pPr lvl="1"/>
            <a:r>
              <a:rPr lang="en-US" sz="1400" dirty="0">
                <a:solidFill>
                  <a:srgbClr val="202124"/>
                </a:solidFill>
              </a:rPr>
              <a:t>Skewness is less than -1 or greater than 1, the distribution is highly skewed  </a:t>
            </a:r>
          </a:p>
          <a:p>
            <a:r>
              <a:rPr lang="en-US" sz="1600" dirty="0">
                <a:solidFill>
                  <a:srgbClr val="202124"/>
                </a:solidFill>
              </a:rPr>
              <a:t>A normal distribution has a kurtosis of 3</a:t>
            </a: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3"/>
          <a:stretch>
            <a:fillRect/>
          </a:stretch>
        </p:blipFill>
        <p:spPr>
          <a:xfrm>
            <a:off x="587039" y="966901"/>
            <a:ext cx="3337262" cy="2257365"/>
          </a:xfrm>
          <a:prstGeom prst="rect">
            <a:avLst/>
          </a:prstGeom>
          <a:ln>
            <a:solidFill>
              <a:schemeClr val="accent1"/>
            </a:solidFill>
          </a:ln>
        </p:spPr>
      </p:pic>
      <p:grpSp>
        <p:nvGrpSpPr>
          <p:cNvPr id="18" name="Group 17">
            <a:extLst>
              <a:ext uri="{FF2B5EF4-FFF2-40B4-BE49-F238E27FC236}">
                <a16:creationId xmlns:a16="http://schemas.microsoft.com/office/drawing/2014/main" id="{9D95AAA4-1AD4-8E68-20C3-4845CE537A05}"/>
              </a:ext>
            </a:extLst>
          </p:cNvPr>
          <p:cNvGrpSpPr/>
          <p:nvPr/>
        </p:nvGrpSpPr>
        <p:grpSpPr>
          <a:xfrm>
            <a:off x="4124453" y="1058131"/>
            <a:ext cx="3026421" cy="2074903"/>
            <a:chOff x="670560" y="3789519"/>
            <a:chExt cx="3782568" cy="2074903"/>
          </a:xfrm>
        </p:grpSpPr>
        <p:sp>
          <p:nvSpPr>
            <p:cNvPr id="8" name="TextBox 7">
              <a:extLst>
                <a:ext uri="{FF2B5EF4-FFF2-40B4-BE49-F238E27FC236}">
                  <a16:creationId xmlns:a16="http://schemas.microsoft.com/office/drawing/2014/main" id="{93B51650-C5A2-8302-F6A9-4B89874F417F}"/>
                </a:ext>
              </a:extLst>
            </p:cNvPr>
            <p:cNvSpPr txBox="1"/>
            <p:nvPr/>
          </p:nvSpPr>
          <p:spPr>
            <a:xfrm>
              <a:off x="683786" y="5107202"/>
              <a:ext cx="2081102" cy="523220"/>
            </a:xfrm>
            <a:prstGeom prst="rect">
              <a:avLst/>
            </a:prstGeom>
            <a:noFill/>
            <a:ln>
              <a:noFill/>
            </a:ln>
          </p:spPr>
          <p:txBody>
            <a:bodyPr wrap="square" rtlCol="0">
              <a:spAutoFit/>
            </a:bodyPr>
            <a:lstStyle/>
            <a:p>
              <a:r>
                <a:rPr lang="en-US" dirty="0"/>
                <a:t>Kurtosis: 1.24</a:t>
              </a:r>
            </a:p>
            <a:p>
              <a:r>
                <a:rPr lang="en-US" dirty="0"/>
                <a:t>Skewness: 0.97</a:t>
              </a:r>
            </a:p>
          </p:txBody>
        </p:sp>
        <p:pic>
          <p:nvPicPr>
            <p:cNvPr id="6" name="Picture 5">
              <a:extLst>
                <a:ext uri="{FF2B5EF4-FFF2-40B4-BE49-F238E27FC236}">
                  <a16:creationId xmlns:a16="http://schemas.microsoft.com/office/drawing/2014/main" id="{7D53D15D-53A5-0AC3-4DA9-14C7F961EA44}"/>
                </a:ext>
              </a:extLst>
            </p:cNvPr>
            <p:cNvPicPr>
              <a:picLocks noChangeAspect="1"/>
            </p:cNvPicPr>
            <p:nvPr/>
          </p:nvPicPr>
          <p:blipFill>
            <a:blip r:embed="rId4"/>
            <a:stretch>
              <a:fillRect/>
            </a:stretch>
          </p:blipFill>
          <p:spPr>
            <a:xfrm>
              <a:off x="778790" y="4461446"/>
              <a:ext cx="3518890" cy="457200"/>
            </a:xfrm>
            <a:prstGeom prst="rect">
              <a:avLst/>
            </a:prstGeom>
            <a:ln>
              <a:noFill/>
            </a:ln>
          </p:spPr>
        </p:pic>
        <p:sp>
          <p:nvSpPr>
            <p:cNvPr id="9" name="TextBox 8">
              <a:extLst>
                <a:ext uri="{FF2B5EF4-FFF2-40B4-BE49-F238E27FC236}">
                  <a16:creationId xmlns:a16="http://schemas.microsoft.com/office/drawing/2014/main" id="{A09B20F6-9687-DA8A-8AD3-333358D1BF70}"/>
                </a:ext>
              </a:extLst>
            </p:cNvPr>
            <p:cNvSpPr txBox="1"/>
            <p:nvPr/>
          </p:nvSpPr>
          <p:spPr>
            <a:xfrm>
              <a:off x="778789" y="3814711"/>
              <a:ext cx="2797758" cy="307777"/>
            </a:xfrm>
            <a:prstGeom prst="rect">
              <a:avLst/>
            </a:prstGeom>
            <a:noFill/>
          </p:spPr>
          <p:txBody>
            <a:bodyPr wrap="square" rtlCol="0">
              <a:spAutoFit/>
            </a:bodyPr>
            <a:lstStyle/>
            <a:p>
              <a:r>
                <a:rPr lang="en-US" b="1" dirty="0">
                  <a:latin typeface="Trebuchet MS" panose="020B0603020202020204" pitchFamily="34" charset="0"/>
                </a:rPr>
                <a:t>Statistical Summary</a:t>
              </a:r>
            </a:p>
          </p:txBody>
        </p:sp>
        <p:sp>
          <p:nvSpPr>
            <p:cNvPr id="11" name="Rectangle 10">
              <a:extLst>
                <a:ext uri="{FF2B5EF4-FFF2-40B4-BE49-F238E27FC236}">
                  <a16:creationId xmlns:a16="http://schemas.microsoft.com/office/drawing/2014/main" id="{49B737D2-709A-72FD-B5BD-2445917F10BA}"/>
                </a:ext>
              </a:extLst>
            </p:cNvPr>
            <p:cNvSpPr/>
            <p:nvPr/>
          </p:nvSpPr>
          <p:spPr>
            <a:xfrm>
              <a:off x="670560" y="3789519"/>
              <a:ext cx="3782568" cy="2074903"/>
            </a:xfrm>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olidFill>
              <a:srgbClr val="FFC000">
                <a:alpha val="23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F8773FC-C703-DFBF-C879-372DD294A6F8}"/>
              </a:ext>
            </a:extLst>
          </p:cNvPr>
          <p:cNvPicPr>
            <a:picLocks noChangeAspect="1"/>
          </p:cNvPicPr>
          <p:nvPr/>
        </p:nvPicPr>
        <p:blipFill>
          <a:blip r:embed="rId5"/>
          <a:stretch>
            <a:fillRect/>
          </a:stretch>
        </p:blipFill>
        <p:spPr>
          <a:xfrm>
            <a:off x="535277" y="3633734"/>
            <a:ext cx="3440786" cy="2257365"/>
          </a:xfrm>
          <a:prstGeom prst="rect">
            <a:avLst/>
          </a:prstGeom>
          <a:ln>
            <a:solidFill>
              <a:srgbClr val="0070C0"/>
            </a:solidFill>
          </a:ln>
        </p:spPr>
      </p:pic>
      <p:pic>
        <p:nvPicPr>
          <p:cNvPr id="17" name="Picture 16">
            <a:extLst>
              <a:ext uri="{FF2B5EF4-FFF2-40B4-BE49-F238E27FC236}">
                <a16:creationId xmlns:a16="http://schemas.microsoft.com/office/drawing/2014/main" id="{BB611669-0C24-3E5A-91A0-E589DB2268D5}"/>
              </a:ext>
            </a:extLst>
          </p:cNvPr>
          <p:cNvPicPr>
            <a:picLocks noChangeAspect="1"/>
          </p:cNvPicPr>
          <p:nvPr/>
        </p:nvPicPr>
        <p:blipFill>
          <a:blip r:embed="rId6"/>
          <a:stretch>
            <a:fillRect/>
          </a:stretch>
        </p:blipFill>
        <p:spPr>
          <a:xfrm>
            <a:off x="4481995" y="3659984"/>
            <a:ext cx="2273556" cy="2074903"/>
          </a:xfrm>
          <a:prstGeom prst="rect">
            <a:avLst/>
          </a:prstGeom>
          <a:ln>
            <a:solidFill>
              <a:schemeClr val="accent4">
                <a:shade val="50000"/>
              </a:schemeClr>
            </a:solidFill>
          </a:ln>
        </p:spPr>
      </p:pic>
      <p:pic>
        <p:nvPicPr>
          <p:cNvPr id="20" name="Picture 19">
            <a:extLst>
              <a:ext uri="{FF2B5EF4-FFF2-40B4-BE49-F238E27FC236}">
                <a16:creationId xmlns:a16="http://schemas.microsoft.com/office/drawing/2014/main" id="{B388556C-3EDB-D777-608D-2A92090EF47A}"/>
              </a:ext>
            </a:extLst>
          </p:cNvPr>
          <p:cNvPicPr>
            <a:picLocks noChangeAspect="1"/>
          </p:cNvPicPr>
          <p:nvPr/>
        </p:nvPicPr>
        <p:blipFill>
          <a:blip r:embed="rId7"/>
          <a:stretch>
            <a:fillRect/>
          </a:stretch>
        </p:blipFill>
        <p:spPr>
          <a:xfrm>
            <a:off x="7699845" y="4326894"/>
            <a:ext cx="3782567" cy="1809008"/>
          </a:xfrm>
          <a:prstGeom prst="rect">
            <a:avLst/>
          </a:prstGeom>
          <a:ln>
            <a:solidFill>
              <a:schemeClr val="accent4">
                <a:shade val="50000"/>
              </a:schemeClr>
            </a:solidFill>
          </a:ln>
        </p:spPr>
      </p:pic>
    </p:spTree>
    <p:extLst>
      <p:ext uri="{BB962C8B-B14F-4D97-AF65-F5344CB8AC3E}">
        <p14:creationId xmlns:p14="http://schemas.microsoft.com/office/powerpoint/2010/main" val="7507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3600" dirty="0"/>
              <a:t>Introduction</a:t>
            </a:r>
            <a:endParaRPr sz="3600" dirty="0"/>
          </a:p>
          <a:p>
            <a:pPr marL="228600" lvl="0" indent="-228600" algn="l" rtl="0">
              <a:lnSpc>
                <a:spcPct val="90000"/>
              </a:lnSpc>
              <a:spcBef>
                <a:spcPts val="1000"/>
              </a:spcBef>
              <a:spcAft>
                <a:spcPts val="0"/>
              </a:spcAft>
              <a:buClr>
                <a:schemeClr val="dk1"/>
              </a:buClr>
              <a:buSzPts val="2800"/>
              <a:buChar char="•"/>
            </a:pPr>
            <a:r>
              <a:rPr lang="en-US" sz="3600" dirty="0"/>
              <a:t>Important facts of Budweiser</a:t>
            </a:r>
            <a:endParaRPr sz="3600" dirty="0"/>
          </a:p>
          <a:p>
            <a:pPr marL="228600" lvl="0" indent="-228600" algn="l" rtl="0">
              <a:lnSpc>
                <a:spcPct val="90000"/>
              </a:lnSpc>
              <a:spcBef>
                <a:spcPts val="1000"/>
              </a:spcBef>
              <a:spcAft>
                <a:spcPts val="0"/>
              </a:spcAft>
              <a:buClr>
                <a:schemeClr val="dk1"/>
              </a:buClr>
              <a:buSzPts val="2800"/>
              <a:buChar char="•"/>
            </a:pPr>
            <a:r>
              <a:rPr lang="en-US" sz="3600" dirty="0"/>
              <a:t>Definition of IBU and ABV</a:t>
            </a:r>
            <a:endParaRPr sz="3600" dirty="0"/>
          </a:p>
          <a:p>
            <a:pPr marL="228600" lvl="0" indent="-228600" algn="l" rtl="0">
              <a:lnSpc>
                <a:spcPct val="90000"/>
              </a:lnSpc>
              <a:spcBef>
                <a:spcPts val="1000"/>
              </a:spcBef>
              <a:spcAft>
                <a:spcPts val="0"/>
              </a:spcAft>
              <a:buClr>
                <a:schemeClr val="dk1"/>
              </a:buClr>
              <a:buSzPts val="2800"/>
              <a:buChar char="•"/>
            </a:pPr>
            <a:r>
              <a:rPr lang="en-US" sz="3600" dirty="0"/>
              <a:t>Difference between IPA and PALE</a:t>
            </a:r>
            <a:endParaRPr sz="3600" dirty="0"/>
          </a:p>
          <a:p>
            <a:pPr marL="228600" lvl="0" indent="-228600" algn="l" rtl="0">
              <a:lnSpc>
                <a:spcPct val="90000"/>
              </a:lnSpc>
              <a:spcBef>
                <a:spcPts val="1000"/>
              </a:spcBef>
              <a:spcAft>
                <a:spcPts val="0"/>
              </a:spcAft>
              <a:buClr>
                <a:schemeClr val="dk1"/>
              </a:buClr>
              <a:buSzPts val="2800"/>
              <a:buChar char="•"/>
            </a:pPr>
            <a:r>
              <a:rPr lang="en-US" sz="3600" dirty="0"/>
              <a:t>Answer the question of the EDA</a:t>
            </a:r>
            <a:endParaRPr sz="3600"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500"/>
                                        <p:tgtEl>
                                          <p:spTgt spid="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1" end="1"/>
                                            </p:txEl>
                                          </p:spTgt>
                                        </p:tgtEl>
                                        <p:attrNameLst>
                                          <p:attrName>style.visibility</p:attrName>
                                        </p:attrNameLst>
                                      </p:cBhvr>
                                      <p:to>
                                        <p:strVal val="visible"/>
                                      </p:to>
                                    </p:set>
                                    <p:animEffect transition="in" filter="fade">
                                      <p:cBhvr>
                                        <p:cTn id="12" dur="500"/>
                                        <p:tgtEl>
                                          <p:spTgt spid="1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9">
                                            <p:txEl>
                                              <p:pRg st="2" end="2"/>
                                            </p:txEl>
                                          </p:spTgt>
                                        </p:tgtEl>
                                        <p:attrNameLst>
                                          <p:attrName>style.visibility</p:attrName>
                                        </p:attrNameLst>
                                      </p:cBhvr>
                                      <p:to>
                                        <p:strVal val="visible"/>
                                      </p:to>
                                    </p:set>
                                    <p:animEffect transition="in" filter="fade">
                                      <p:cBhvr>
                                        <p:cTn id="17" dur="500"/>
                                        <p:tgtEl>
                                          <p:spTgt spid="1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9">
                                            <p:txEl>
                                              <p:pRg st="3" end="3"/>
                                            </p:txEl>
                                          </p:spTgt>
                                        </p:tgtEl>
                                        <p:attrNameLst>
                                          <p:attrName>style.visibility</p:attrName>
                                        </p:attrNameLst>
                                      </p:cBhvr>
                                      <p:to>
                                        <p:strVal val="visible"/>
                                      </p:to>
                                    </p:set>
                                    <p:animEffect transition="in" filter="fade">
                                      <p:cBhvr>
                                        <p:cTn id="22" dur="500"/>
                                        <p:tgtEl>
                                          <p:spTgt spid="1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xEl>
                                              <p:pRg st="4" end="4"/>
                                            </p:txEl>
                                          </p:spTgt>
                                        </p:tgtEl>
                                        <p:attrNameLst>
                                          <p:attrName>style.visibility</p:attrName>
                                        </p:attrNameLst>
                                      </p:cBhvr>
                                      <p:to>
                                        <p:strVal val="visible"/>
                                      </p:to>
                                    </p:set>
                                    <p:animEffect transition="in" filter="fade">
                                      <p:cBhvr>
                                        <p:cTn id="27" dur="500"/>
                                        <p:tgtEl>
                                          <p:spTgt spid="1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333333"/>
                </a:solidFill>
              </a:rPr>
              <a:t>Relationship between IBU and ABV</a:t>
            </a:r>
          </a:p>
          <a:p>
            <a:r>
              <a:rPr lang="en-US" sz="2400" dirty="0">
                <a:solidFill>
                  <a:srgbClr val="333333"/>
                </a:solidFill>
              </a:rPr>
              <a:t>Strong positive linear relationship between IBU and ABV</a:t>
            </a:r>
          </a:p>
          <a:p>
            <a:r>
              <a:rPr lang="en-US" sz="2400" dirty="0">
                <a:solidFill>
                  <a:srgbClr val="333333"/>
                </a:solidFill>
              </a:rPr>
              <a:t>IPAs tend to have higher ABV and IBU</a:t>
            </a:r>
          </a:p>
          <a:p>
            <a:r>
              <a:rPr lang="en-US" sz="24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3"/>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4"/>
          <a:stretch>
            <a:fillRect/>
          </a:stretch>
        </p:blipFill>
        <p:spPr>
          <a:xfrm>
            <a:off x="877853" y="3429000"/>
            <a:ext cx="4922872" cy="2984550"/>
          </a:xfrm>
          <a:prstGeom prst="rect">
            <a:avLst/>
          </a:prstGeom>
        </p:spPr>
      </p:pic>
      <p:pic>
        <p:nvPicPr>
          <p:cNvPr id="5" name="Picture 4">
            <a:extLst>
              <a:ext uri="{FF2B5EF4-FFF2-40B4-BE49-F238E27FC236}">
                <a16:creationId xmlns:a16="http://schemas.microsoft.com/office/drawing/2014/main" id="{C584E0B5-F980-398B-C49C-B7ECEA4342C8}"/>
              </a:ext>
            </a:extLst>
          </p:cNvPr>
          <p:cNvPicPr>
            <a:picLocks noChangeAspect="1"/>
          </p:cNvPicPr>
          <p:nvPr/>
        </p:nvPicPr>
        <p:blipFill>
          <a:blip r:embed="rId5"/>
          <a:stretch>
            <a:fillRect/>
          </a:stretch>
        </p:blipFill>
        <p:spPr>
          <a:xfrm>
            <a:off x="8000326" y="4220289"/>
            <a:ext cx="3667658" cy="1907378"/>
          </a:xfrm>
          <a:prstGeom prst="rect">
            <a:avLst/>
          </a:prstGeom>
          <a:ln>
            <a:solidFill>
              <a:schemeClr val="tx1"/>
            </a:solidFill>
          </a:ln>
        </p:spPr>
      </p:pic>
    </p:spTree>
    <p:extLst>
      <p:ext uri="{BB962C8B-B14F-4D97-AF65-F5344CB8AC3E}">
        <p14:creationId xmlns:p14="http://schemas.microsoft.com/office/powerpoint/2010/main" val="608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333333"/>
                </a:solidFill>
              </a:rPr>
              <a:t>Difference between IPA and PALE</a:t>
            </a:r>
          </a:p>
          <a:p>
            <a:r>
              <a:rPr lang="en-US" sz="2400" dirty="0">
                <a:solidFill>
                  <a:srgbClr val="333333"/>
                </a:solidFill>
              </a:rPr>
              <a:t>IPA beer types high level of IBU and ABV</a:t>
            </a:r>
          </a:p>
          <a:p>
            <a:r>
              <a:rPr lang="en-US" sz="2400" dirty="0">
                <a:solidFill>
                  <a:srgbClr val="333333"/>
                </a:solidFill>
              </a:rPr>
              <a:t>ALE beer types less level of IBU and ABV</a:t>
            </a:r>
          </a:p>
          <a:p>
            <a:r>
              <a:rPr lang="en-US" sz="2400" dirty="0">
                <a:solidFill>
                  <a:srgbClr val="333333"/>
                </a:solidFill>
              </a:rPr>
              <a:t>Pale ales will usually be between (0.045 - 0.062)ABV </a:t>
            </a:r>
          </a:p>
          <a:p>
            <a:r>
              <a:rPr lang="en-US" sz="2400" dirty="0">
                <a:solidFill>
                  <a:srgbClr val="333333"/>
                </a:solidFill>
              </a:rPr>
              <a:t>IPAs sit between 0.05 –0.075 and more for a double IPA(0.075 – 0.10) ABV</a:t>
            </a:r>
          </a:p>
          <a:p>
            <a:r>
              <a:rPr lang="en-US" sz="2400" dirty="0">
                <a:solidFill>
                  <a:srgbClr val="333333"/>
                </a:solidFill>
              </a:rPr>
              <a:t>IPAs slightly more bitter</a:t>
            </a:r>
          </a:p>
          <a:p>
            <a:pPr marL="0" indent="0">
              <a:buNone/>
            </a:pPr>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740F7E0-42A8-B076-F096-44846D44C1DD}"/>
              </a:ext>
            </a:extLst>
          </p:cNvPr>
          <p:cNvCxnSpPr>
            <a:cxnSpLocks/>
          </p:cNvCxnSpPr>
          <p:nvPr/>
        </p:nvCxnSpPr>
        <p:spPr>
          <a:xfrm flipH="1" flipV="1">
            <a:off x="5753100" y="2850078"/>
            <a:ext cx="1003960" cy="1062372"/>
          </a:xfrm>
          <a:prstGeom prst="straightConnector1">
            <a:avLst/>
          </a:prstGeom>
          <a:ln>
            <a:solidFill>
              <a:srgbClr val="2BF5E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84D1B-70D9-6EE7-7307-9F03A1E3AFAB}"/>
              </a:ext>
            </a:extLst>
          </p:cNvPr>
          <p:cNvCxnSpPr/>
          <p:nvPr/>
        </p:nvCxnSpPr>
        <p:spPr>
          <a:xfrm flipH="1">
            <a:off x="3724275" y="3693226"/>
            <a:ext cx="3032785" cy="7362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0" dirty="0">
                <a:solidFill>
                  <a:srgbClr val="292929"/>
                </a:solidFill>
                <a:effectLst/>
              </a:rPr>
              <a:t>Using KNN to proof difference</a:t>
            </a:r>
            <a:r>
              <a:rPr lang="en-US" sz="2400" b="0" i="0" dirty="0">
                <a:solidFill>
                  <a:srgbClr val="292929"/>
                </a:solidFill>
                <a:effectLst/>
              </a:rPr>
              <a:t>:</a:t>
            </a:r>
          </a:p>
          <a:p>
            <a:r>
              <a:rPr lang="en-US" sz="2400" dirty="0">
                <a:solidFill>
                  <a:srgbClr val="292929"/>
                </a:solidFill>
              </a:rPr>
              <a:t>The accuracy of KNN is very high</a:t>
            </a:r>
          </a:p>
          <a:p>
            <a:r>
              <a:rPr lang="en-US" sz="2400" dirty="0">
                <a:solidFill>
                  <a:srgbClr val="292929"/>
                </a:solidFill>
              </a:rPr>
              <a:t>There’s a clear difference between IPA beers and the rest</a:t>
            </a:r>
            <a:endParaRPr lang="en-US" sz="2400" dirty="0">
              <a:solidFill>
                <a:srgbClr val="333333"/>
              </a:solidFill>
            </a:endParaRPr>
          </a:p>
          <a:p>
            <a:r>
              <a:rPr lang="en-US" sz="2400" dirty="0">
                <a:solidFill>
                  <a:srgbClr val="292929"/>
                </a:solidFill>
              </a:rPr>
              <a:t>KNN easily can classify when a beer is IPA or a beer is a Pale</a:t>
            </a:r>
          </a:p>
          <a:p>
            <a:r>
              <a:rPr lang="en-US" sz="2400" dirty="0">
                <a:solidFill>
                  <a:srgbClr val="292929"/>
                </a:solidFill>
              </a:rPr>
              <a:t>Both group have a clear difference of bitterness and alcohol</a:t>
            </a: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4"/>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7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more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Important role in two different areas: Advertising strategy and Inventory management</a:t>
            </a:r>
          </a:p>
          <a:p>
            <a:r>
              <a:rPr lang="en-US" sz="1600" dirty="0">
                <a:solidFill>
                  <a:srgbClr val="292929"/>
                </a:solidFill>
              </a:rPr>
              <a:t>Invest capital in advertising strategy in California and Colorado because of the level of consumption of beer</a:t>
            </a:r>
          </a:p>
          <a:p>
            <a:r>
              <a:rPr lang="en-US" sz="1600" dirty="0">
                <a:solidFill>
                  <a:srgbClr val="292929"/>
                </a:solidFill>
              </a:rPr>
              <a:t>Don’t invest too much money in states like Dakota</a:t>
            </a:r>
          </a:p>
          <a:p>
            <a:r>
              <a:rPr lang="en-US" sz="1600" dirty="0">
                <a:solidFill>
                  <a:srgbClr val="292929"/>
                </a:solidFill>
              </a:rPr>
              <a:t>Keep a high service level and a good safety stock in states like California or Colorado </a:t>
            </a:r>
          </a:p>
          <a:p>
            <a:r>
              <a:rPr lang="en-US" sz="1600" dirty="0">
                <a:solidFill>
                  <a:srgbClr val="292929"/>
                </a:solidFill>
              </a:rPr>
              <a:t>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3"/>
          <a:stretch>
            <a:fillRect/>
          </a:stretch>
        </p:blipFill>
        <p:spPr>
          <a:xfrm>
            <a:off x="266868" y="1198721"/>
            <a:ext cx="4968465" cy="2804319"/>
          </a:xfrm>
          <a:prstGeom prst="rect">
            <a:avLst/>
          </a:prstGeom>
          <a:ln>
            <a:solidFill>
              <a:srgbClr val="C00000"/>
            </a:solidFill>
          </a:ln>
        </p:spPr>
      </p:pic>
      <p:sp>
        <p:nvSpPr>
          <p:cNvPr id="7" name="Oval 6">
            <a:extLst>
              <a:ext uri="{FF2B5EF4-FFF2-40B4-BE49-F238E27FC236}">
                <a16:creationId xmlns:a16="http://schemas.microsoft.com/office/drawing/2014/main" id="{E25FF8A0-606D-05F9-98CF-60A71AAE2D2D}"/>
              </a:ext>
            </a:extLst>
          </p:cNvPr>
          <p:cNvSpPr/>
          <p:nvPr/>
        </p:nvSpPr>
        <p:spPr>
          <a:xfrm>
            <a:off x="946205" y="2393343"/>
            <a:ext cx="229451" cy="27344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1172D5-C8B8-0D57-48D8-970A1A1276B4}"/>
              </a:ext>
            </a:extLst>
          </p:cNvPr>
          <p:cNvSpPr/>
          <p:nvPr/>
        </p:nvSpPr>
        <p:spPr>
          <a:xfrm>
            <a:off x="2327564" y="1781092"/>
            <a:ext cx="280464" cy="9520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8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 dur="250" autoRev="1" fill="remove"/>
                                        <p:tgtEl>
                                          <p:spTgt spid="7"/>
                                        </p:tgtEl>
                                        <p:attrNameLst>
                                          <p:attrName>style.color</p:attrName>
                                        </p:attrNameLst>
                                      </p:cBhvr>
                                      <p:to>
                                        <a:schemeClr val="bg1"/>
                                      </p:to>
                                    </p:animClr>
                                    <p:animClr clrSpc="rgb" dir="cw">
                                      <p:cBhvr>
                                        <p:cTn id="22" dur="250" autoRev="1" fill="remove"/>
                                        <p:tgtEl>
                                          <p:spTgt spid="7"/>
                                        </p:tgtEl>
                                        <p:attrNameLst>
                                          <p:attrName>fillcolor</p:attrName>
                                        </p:attrNameLst>
                                      </p:cBhvr>
                                      <p:to>
                                        <a:schemeClr val="bg1"/>
                                      </p:to>
                                    </p:animClr>
                                    <p:set>
                                      <p:cBhvr>
                                        <p:cTn id="23" dur="250" autoRev="1" fill="remove"/>
                                        <p:tgtEl>
                                          <p:spTgt spid="7"/>
                                        </p:tgtEl>
                                        <p:attrNameLst>
                                          <p:attrName>fill.type</p:attrName>
                                        </p:attrNameLst>
                                      </p:cBhvr>
                                      <p:to>
                                        <p:strVal val="solid"/>
                                      </p:to>
                                    </p:set>
                                    <p:set>
                                      <p:cBhvr>
                                        <p:cTn id="24" dur="250" autoRev="1" fill="remove"/>
                                        <p:tgtEl>
                                          <p:spTgt spid="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9.Most popular beer styles</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9.Most popular beer styles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Most popular beer styles in every state in USA</a:t>
            </a:r>
          </a:p>
          <a:p>
            <a:r>
              <a:rPr lang="en-US" sz="1800" dirty="0">
                <a:solidFill>
                  <a:srgbClr val="292929"/>
                </a:solidFill>
              </a:rPr>
              <a:t>The company can focus on these important beer styles in the future </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3"/>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b6584572ae_0_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Thank You!</a:t>
            </a:r>
            <a:endParaRPr/>
          </a:p>
        </p:txBody>
      </p:sp>
      <p:sp>
        <p:nvSpPr>
          <p:cNvPr id="430" name="Google Shape;430;g1b6584572ae_0_1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500"/>
              <a:t>Carlos Estevez:</a:t>
            </a:r>
            <a:endParaRPr sz="2500"/>
          </a:p>
          <a:p>
            <a:pPr marL="0" lvl="0" indent="0" algn="l" rtl="0">
              <a:spcBef>
                <a:spcPts val="0"/>
              </a:spcBef>
              <a:spcAft>
                <a:spcPts val="0"/>
              </a:spcAft>
              <a:buClr>
                <a:schemeClr val="dk1"/>
              </a:buClr>
              <a:buSzPts val="2400"/>
              <a:buNone/>
            </a:pPr>
            <a:r>
              <a:rPr lang="en-US" sz="2500">
                <a:solidFill>
                  <a:srgbClr val="2D3B45"/>
                </a:solidFill>
                <a:highlight>
                  <a:srgbClr val="FFFFFF"/>
                </a:highlight>
              </a:rPr>
              <a:t>cestevez@smu.edu</a:t>
            </a:r>
            <a:endParaRPr sz="2500"/>
          </a:p>
          <a:p>
            <a:pPr marL="0" lvl="0" indent="0" algn="l" rtl="0">
              <a:spcBef>
                <a:spcPts val="0"/>
              </a:spcBef>
              <a:spcAft>
                <a:spcPts val="0"/>
              </a:spcAft>
              <a:buClr>
                <a:schemeClr val="dk1"/>
              </a:buClr>
              <a:buSzPts val="2400"/>
              <a:buNone/>
            </a:pPr>
            <a:endParaRPr sz="2500"/>
          </a:p>
          <a:p>
            <a:pPr marL="0" lvl="0" indent="0" algn="l" rtl="0">
              <a:spcBef>
                <a:spcPts val="0"/>
              </a:spcBef>
              <a:spcAft>
                <a:spcPts val="0"/>
              </a:spcAft>
              <a:buClr>
                <a:schemeClr val="dk1"/>
              </a:buClr>
              <a:buSzPts val="2400"/>
              <a:buNone/>
            </a:pPr>
            <a:r>
              <a:rPr lang="en-US" sz="2500"/>
              <a:t>Haitie Liu:</a:t>
            </a:r>
            <a:endParaRPr sz="2500"/>
          </a:p>
          <a:p>
            <a:pPr marL="0" lvl="0" indent="0" algn="l" rtl="0">
              <a:spcBef>
                <a:spcPts val="0"/>
              </a:spcBef>
              <a:spcAft>
                <a:spcPts val="0"/>
              </a:spcAft>
              <a:buClr>
                <a:schemeClr val="dk1"/>
              </a:buClr>
              <a:buSzPts val="2400"/>
              <a:buFont typeface="Arial"/>
              <a:buNone/>
            </a:pPr>
            <a:r>
              <a:rPr lang="en-US" sz="2500"/>
              <a:t>haitiel@mail.smu.edu</a:t>
            </a:r>
            <a:endParaRPr sz="25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dirty="0"/>
              <a:t>Introduction</a:t>
            </a:r>
            <a:endParaRPr dirty="0"/>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2000" dirty="0"/>
              <a:t>In this EDA(Exploratory Data Analysis) we will conduct an analysis about beers sold across different states in the United States</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Show the different beer’s styles managed by each brewery in each state </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Analysis of business areas that the Budweiser corporation could improve: Customer service and Inventory Management</a:t>
            </a:r>
            <a:endParaRPr sz="3200" dirty="0"/>
          </a:p>
          <a:p>
            <a:pPr marL="228600" lvl="0" indent="-228600" algn="l" rtl="0">
              <a:lnSpc>
                <a:spcPct val="90000"/>
              </a:lnSpc>
              <a:spcBef>
                <a:spcPts val="1000"/>
              </a:spcBef>
              <a:spcAft>
                <a:spcPts val="0"/>
              </a:spcAft>
              <a:buClr>
                <a:schemeClr val="dk1"/>
              </a:buClr>
              <a:buSzPts val="1800"/>
              <a:buChar char="•"/>
            </a:pPr>
            <a:r>
              <a:rPr lang="en-US" sz="2000" dirty="0"/>
              <a:t>Strengthen their Budweiser’s position in the market and translating these benefits to the final customer</a:t>
            </a:r>
            <a:endParaRPr sz="3200"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fad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5">
                                            <p:txEl>
                                              <p:pRg st="4" end="4"/>
                                            </p:txEl>
                                          </p:spTgt>
                                        </p:tgtEl>
                                        <p:attrNameLst>
                                          <p:attrName>style.visibility</p:attrName>
                                        </p:attrNameLst>
                                      </p:cBhvr>
                                      <p:to>
                                        <p:strVal val="visible"/>
                                      </p:to>
                                    </p:set>
                                    <p:animEffect transition="in" filter="fade">
                                      <p:cBhvr>
                                        <p:cTn id="17" dur="500"/>
                                        <p:tgtEl>
                                          <p:spTgt spid="16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5">
                                            <p:txEl>
                                              <p:pRg st="5" end="5"/>
                                            </p:txEl>
                                          </p:spTgt>
                                        </p:tgtEl>
                                        <p:attrNameLst>
                                          <p:attrName>style.visibility</p:attrName>
                                        </p:attrNameLst>
                                      </p:cBhvr>
                                      <p:to>
                                        <p:strVal val="visible"/>
                                      </p:to>
                                    </p:set>
                                    <p:animEffect transition="in" filter="fade">
                                      <p:cBhvr>
                                        <p:cTn id="22" dur="500"/>
                                        <p:tgtEl>
                                          <p:spTgt spid="1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Important facts</a:t>
            </a:r>
            <a:endParaRPr dirty="0"/>
          </a:p>
        </p:txBody>
      </p:sp>
      <p:sp>
        <p:nvSpPr>
          <p:cNvPr id="171" name="Google Shape;171;p4"/>
          <p:cNvSpPr txBox="1"/>
          <p:nvPr/>
        </p:nvSpPr>
        <p:spPr>
          <a:xfrm>
            <a:off x="404943" y="1305017"/>
            <a:ext cx="6288820" cy="45820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rPr>
              <a:t>Budweiser is an American-style pale lager</a:t>
            </a:r>
            <a:r>
              <a:rPr lang="en-US" sz="2800" dirty="0">
                <a:solidFill>
                  <a:schemeClr val="tx1"/>
                </a:solidFill>
                <a:latin typeface="Trebuchet MS" panose="020B0603020202020204" pitchFamily="34" charset="0"/>
                <a:ea typeface="Calibri"/>
                <a:cs typeface="Calibri"/>
                <a:sym typeface="Calibri"/>
              </a:rPr>
              <a:t> </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Americans were mostly drinking heavy in the 1850s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created refreshing light lager perfect for hot summers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is classified as an American lager</a:t>
            </a:r>
            <a:endParaRPr sz="2800" dirty="0">
              <a:solidFill>
                <a:schemeClr val="tx1"/>
              </a:solidFill>
              <a:latin typeface="Trebuchet MS" panose="020B0603020202020204" pitchFamily="34" charset="0"/>
            </a:endParaRPr>
          </a:p>
        </p:txBody>
      </p:sp>
      <p:pic>
        <p:nvPicPr>
          <p:cNvPr id="172" name="Google Shape;172;p4"/>
          <p:cNvPicPr preferRelativeResize="0"/>
          <p:nvPr/>
        </p:nvPicPr>
        <p:blipFill rotWithShape="1">
          <a:blip r:embed="rId3">
            <a:alphaModFix/>
          </a:blip>
          <a:srcRect/>
          <a:stretch/>
        </p:blipFill>
        <p:spPr>
          <a:xfrm>
            <a:off x="7616280" y="1511299"/>
            <a:ext cx="4229491" cy="4981575"/>
          </a:xfrm>
          <a:prstGeom prst="rect">
            <a:avLst/>
          </a:prstGeom>
          <a:noFill/>
          <a:ln>
            <a:noFill/>
          </a:ln>
        </p:spPr>
      </p:pic>
      <p:cxnSp>
        <p:nvCxnSpPr>
          <p:cNvPr id="173" name="Google Shape;173;p4"/>
          <p:cNvCxnSpPr>
            <a:cxnSpLocks/>
          </p:cNvCxnSpPr>
          <p:nvPr/>
        </p:nvCxnSpPr>
        <p:spPr>
          <a:xfrm>
            <a:off x="7306322" y="1511299"/>
            <a:ext cx="0" cy="534670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2" end="2"/>
                                            </p:txEl>
                                          </p:spTgt>
                                        </p:tgtEl>
                                        <p:attrNameLst>
                                          <p:attrName>style.visibility</p:attrName>
                                        </p:attrNameLst>
                                      </p:cBhvr>
                                      <p:to>
                                        <p:strVal val="visible"/>
                                      </p:to>
                                    </p:set>
                                    <p:animEffect transition="in" filter="fade">
                                      <p:cBhvr>
                                        <p:cTn id="12" dur="500"/>
                                        <p:tgtEl>
                                          <p:spTgt spid="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4" end="4"/>
                                            </p:txEl>
                                          </p:spTgt>
                                        </p:tgtEl>
                                        <p:attrNameLst>
                                          <p:attrName>style.visibility</p:attrName>
                                        </p:attrNameLst>
                                      </p:cBhvr>
                                      <p:to>
                                        <p:strVal val="visible"/>
                                      </p:to>
                                    </p:set>
                                    <p:animEffect transition="in" filter="fade">
                                      <p:cBhvr>
                                        <p:cTn id="17" dur="500"/>
                                        <p:tgtEl>
                                          <p:spTgt spid="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6" end="6"/>
                                            </p:txEl>
                                          </p:spTgt>
                                        </p:tgtEl>
                                        <p:attrNameLst>
                                          <p:attrName>style.visibility</p:attrName>
                                        </p:attrNameLst>
                                      </p:cBhvr>
                                      <p:to>
                                        <p:strVal val="visible"/>
                                      </p:to>
                                    </p:set>
                                    <p:animEffect transition="in" filter="fade">
                                      <p:cBhvr>
                                        <p:cTn id="22" dur="500"/>
                                        <p:tgtEl>
                                          <p:spTgt spid="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3B3D3B"/>
              </a:buClr>
              <a:buSzPts val="2000"/>
              <a:buChar char="•"/>
            </a:pPr>
            <a:r>
              <a:rPr lang="en-US" sz="2400" b="0" i="0" dirty="0">
                <a:solidFill>
                  <a:srgbClr val="3B3D3B"/>
                </a:solidFill>
                <a:latin typeface="Trebuchet MS" panose="020B0603020202020204" pitchFamily="34" charset="0"/>
                <a:ea typeface="Proxima Nova"/>
                <a:cs typeface="Proxima Nova"/>
                <a:sym typeface="Proxima Nova"/>
              </a:rPr>
              <a:t>Two characteristics used to describe styles : Alcohol by volume (ABV) and international bitterness unit (IBU)</a:t>
            </a:r>
          </a:p>
          <a:p>
            <a:pPr marL="228600" lvl="0" indent="-228600" algn="l" rtl="0">
              <a:lnSpc>
                <a:spcPct val="90000"/>
              </a:lnSpc>
              <a:spcBef>
                <a:spcPts val="0"/>
              </a:spcBef>
              <a:spcAft>
                <a:spcPts val="0"/>
              </a:spcAft>
              <a:buClr>
                <a:srgbClr val="3B3D3B"/>
              </a:buClr>
              <a:buSzPts val="2000"/>
              <a:buChar char="•"/>
            </a:pPr>
            <a:endParaRPr sz="3200" dirty="0">
              <a:latin typeface="Trebuchet MS" panose="020B0603020202020204" pitchFamily="34" charset="0"/>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ABV represents the percentage of alcohol in the beer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Beers with a higher ABV have a more bitter flavor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IBU is a measurement of the number of bitter flavor compounds in a beer. </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The IBU scale fall between 5 IBUs and 120 IBUs. Anything higher than 120 can't be detected by the average palate</a:t>
            </a:r>
            <a:endParaRPr sz="3200" dirty="0">
              <a:latin typeface="Trebuchet MS" panose="020B06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 and IPA (historically called India Pale Ale) are two of the most well-known beer styles</a:t>
            </a:r>
          </a:p>
          <a:p>
            <a:pPr marR="0" lvl="0" algn="l" rtl="0">
              <a:lnSpc>
                <a:spcPct val="90000"/>
              </a:lnSpc>
              <a:spcBef>
                <a:spcPts val="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have bigger flavors and slightly higher ABV than Pales</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ales will usually be between 4.5 – 6.2% ABV</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usually sit between 5 – 7.5% ABV</a:t>
            </a:r>
          </a:p>
          <a:p>
            <a:pPr marR="0" lvl="0" algn="l" rtl="0">
              <a:lnSpc>
                <a:spcPct val="90000"/>
              </a:lnSpc>
              <a:spcBef>
                <a:spcPts val="1000"/>
              </a:spcBef>
              <a:spcAft>
                <a:spcPts val="0"/>
              </a:spcAft>
              <a:buClr>
                <a:srgbClr val="333333"/>
              </a:buClr>
              <a:buSzPts val="2000"/>
            </a:pPr>
            <a:endParaRPr sz="1600" dirty="0"/>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tend to have higher ABV and IBU</a:t>
            </a:r>
            <a:endParaRPr sz="1600"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424033"/>
            <a:ext cx="4537602" cy="5177934"/>
          </a:xfrm>
          <a:prstGeom prst="rect">
            <a:avLst/>
          </a:prstGeom>
          <a:noFill/>
          <a:ln>
            <a:noFill/>
          </a:ln>
        </p:spPr>
      </p:pic>
      <p:cxnSp>
        <p:nvCxnSpPr>
          <p:cNvPr id="189" name="Google Shape;189;p6"/>
          <p:cNvCxnSpPr>
            <a:cxnSpLocks/>
          </p:cNvCxnSpPr>
          <p:nvPr/>
        </p:nvCxnSpPr>
        <p:spPr>
          <a:xfrm>
            <a:off x="7306322" y="1424033"/>
            <a:ext cx="0" cy="5433967"/>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5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4" end="4"/>
                                            </p:txEl>
                                          </p:spTgt>
                                        </p:tgtEl>
                                        <p:attrNameLst>
                                          <p:attrName>style.visibility</p:attrName>
                                        </p:attrNameLst>
                                      </p:cBhvr>
                                      <p:to>
                                        <p:strVal val="visible"/>
                                      </p:to>
                                    </p:set>
                                    <p:animEffect transition="in" filter="fade">
                                      <p:cBhvr>
                                        <p:cTn id="17" dur="500"/>
                                        <p:tgtEl>
                                          <p:spTgt spid="18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6" end="6"/>
                                            </p:txEl>
                                          </p:spTgt>
                                        </p:tgtEl>
                                        <p:attrNameLst>
                                          <p:attrName>style.visibility</p:attrName>
                                        </p:attrNameLst>
                                      </p:cBhvr>
                                      <p:to>
                                        <p:strVal val="visible"/>
                                      </p:to>
                                    </p:set>
                                    <p:animEffect transition="in" filter="fade">
                                      <p:cBhvr>
                                        <p:cTn id="22" dur="500"/>
                                        <p:tgtEl>
                                          <p:spTgt spid="18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8" end="8"/>
                                            </p:txEl>
                                          </p:spTgt>
                                        </p:tgtEl>
                                        <p:attrNameLst>
                                          <p:attrName>style.visibility</p:attrName>
                                        </p:attrNameLst>
                                      </p:cBhvr>
                                      <p:to>
                                        <p:strVal val="visible"/>
                                      </p:to>
                                    </p:set>
                                    <p:animEffect transition="in" filter="fade">
                                      <p:cBhvr>
                                        <p:cTn id="27" dur="5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5483</TotalTime>
  <Words>2561</Words>
  <Application>Microsoft Office PowerPoint</Application>
  <PresentationFormat>Widescreen</PresentationFormat>
  <Paragraphs>301</Paragraphs>
  <Slides>27</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Calibri</vt:lpstr>
      <vt:lpstr>Faustina</vt:lpstr>
      <vt:lpstr>Arial</vt:lpstr>
      <vt:lpstr>Trebuchet MS</vt:lpstr>
      <vt:lpstr>Roboto</vt:lpstr>
      <vt:lpstr>Courier New</vt:lpstr>
      <vt:lpstr>Office Theme</vt:lpstr>
      <vt:lpstr>1_Custom Design</vt:lpstr>
      <vt:lpstr>EDA Analysis Beer and Breweries Budweiser</vt:lpstr>
      <vt:lpstr>Objectives</vt:lpstr>
      <vt:lpstr>Introduction</vt:lpstr>
      <vt:lpstr>Important facts</vt:lpstr>
      <vt:lpstr>IBU and ABV </vt:lpstr>
      <vt:lpstr>IPA and PALE</vt:lpstr>
      <vt:lpstr>Product Lineup</vt:lpstr>
      <vt:lpstr>Datasets </vt:lpstr>
      <vt:lpstr>1.How many breweries are in each state    </vt:lpstr>
      <vt:lpstr>1.The Top Breweries The Big 5    </vt:lpstr>
      <vt:lpstr>3.Analysis of missing values</vt:lpstr>
      <vt:lpstr>3.Analysis of missing values</vt:lpstr>
      <vt:lpstr>3.Analysis of missing values</vt:lpstr>
      <vt:lpstr>4. Median ABV AND IBU by State</vt:lpstr>
      <vt:lpstr>4. Median ABV AND IBU (The Big 5)</vt:lpstr>
      <vt:lpstr>5. Top 5 ABV Beer In Each State</vt:lpstr>
      <vt:lpstr>5. Top 5 IBU Beer In Each State</vt:lpstr>
      <vt:lpstr>5. Summary Statistics </vt:lpstr>
      <vt:lpstr>6.Summary statistics and distribution ABV </vt:lpstr>
      <vt:lpstr>7.Relationship between IBU and ABV</vt:lpstr>
      <vt:lpstr>8.Difference between IPA and PALE Beer types</vt:lpstr>
      <vt:lpstr>8.Difference between IPA and PALE Beer types</vt:lpstr>
      <vt:lpstr>9.Analysis of Beer Assortment by State</vt:lpstr>
      <vt:lpstr>9.Analysis of Beer Assortment by State</vt:lpstr>
      <vt:lpstr>9.Most popular beer styles</vt:lpstr>
      <vt:lpstr>9.Most popular beer styles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30</cp:revision>
  <dcterms:created xsi:type="dcterms:W3CDTF">2023-02-19T19:11:05Z</dcterms:created>
  <dcterms:modified xsi:type="dcterms:W3CDTF">2023-02-27T21:05:04Z</dcterms:modified>
</cp:coreProperties>
</file>